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9579" y="406730"/>
            <a:ext cx="57048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953" y="756665"/>
            <a:ext cx="7956092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2059"/>
            <a:ext cx="8028940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mka.gr/AMKA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tlas.grnet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hyperlink" Target="http://www.atlas.gov.gr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hyperlink" Target="https://www.rc.auth.gr/Documents/Static/TransactionDocuments/Applications/%CE%91%CF%84.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.jpg"/><Relationship Id="rId10" Type="http://schemas.openxmlformats.org/officeDocument/2006/relationships/image" Target="../media/image26.png"/><Relationship Id="rId4" Type="http://schemas.openxmlformats.org/officeDocument/2006/relationships/hyperlink" Target="https://www.praktiki.auth.gr/wp-content/uploads/2021/09/&#959;&#948;&#951;&#947;&#943;&#949;&#962;-&#913;&#924;&#913;-&#921;&#922;&#913;.pdf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.gov.gr/ATLAS/Pages/Home.asp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gsis.gr/registration/chooseRegistrationType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hyperlink" Target="http://www.praktiki.a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hyperlink" Target="http://www.praktiki.a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hyperlink" Target="http://www.praktiki.a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sta.auth.gr/uploaded_files/63759091622161665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mmlogdani@auth.gr" TargetMode="External"/><Relationship Id="rId7" Type="http://schemas.openxmlformats.org/officeDocument/2006/relationships/image" Target="../media/image1.jpg"/><Relationship Id="rId2" Type="http://schemas.openxmlformats.org/officeDocument/2006/relationships/hyperlink" Target="mailto:praktiki@auth.g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dasta.auth.g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praktiki.auth.gr/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hyperlink" Target="https://www.praktiki.auth.gr/wp-content/uploads/2021/09/&#959;&#948;&#951;&#947;&#943;&#949;&#962;-&#913;&#924;&#913;-&#921;&#922;&#913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www.praktiki.a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3031" y="184404"/>
            <a:ext cx="1812310" cy="6949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119" y="214122"/>
            <a:ext cx="2229322" cy="6377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5598" y="1375409"/>
            <a:ext cx="24022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30" dirty="0">
                <a:latin typeface="Calibri"/>
                <a:cs typeface="Calibri"/>
              </a:rPr>
              <a:t>ΠΡΟΓΡΑΜΜΑ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6103" y="1878329"/>
            <a:ext cx="7021830" cy="1034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99995" marR="5080" indent="-2487930">
              <a:lnSpc>
                <a:spcPct val="100600"/>
              </a:lnSpc>
              <a:spcBef>
                <a:spcPts val="75"/>
              </a:spcBef>
            </a:pPr>
            <a:r>
              <a:rPr sz="3300" spc="-30" dirty="0"/>
              <a:t>«ΠΡΑΚΤΙΚΗ</a:t>
            </a:r>
            <a:r>
              <a:rPr sz="3300" spc="15" dirty="0"/>
              <a:t> </a:t>
            </a:r>
            <a:r>
              <a:rPr sz="3300" dirty="0"/>
              <a:t>ΑΣΚΗΣΗ</a:t>
            </a:r>
            <a:r>
              <a:rPr sz="3300" spc="-10" dirty="0"/>
              <a:t> </a:t>
            </a:r>
            <a:r>
              <a:rPr sz="3300" spc="-5" dirty="0"/>
              <a:t>ΦΟΙΤΗΤΩΝ</a:t>
            </a:r>
            <a:r>
              <a:rPr sz="3300" spc="15" dirty="0"/>
              <a:t> </a:t>
            </a:r>
            <a:r>
              <a:rPr sz="3300" spc="-25" dirty="0"/>
              <a:t>Α.Π.Θ.» </a:t>
            </a:r>
            <a:r>
              <a:rPr sz="3300" spc="-730" dirty="0"/>
              <a:t> </a:t>
            </a:r>
            <a:r>
              <a:rPr sz="3300" spc="-10" dirty="0"/>
              <a:t>2014</a:t>
            </a:r>
            <a:r>
              <a:rPr sz="3300" spc="20" dirty="0"/>
              <a:t> </a:t>
            </a:r>
            <a:r>
              <a:rPr sz="3300" dirty="0"/>
              <a:t>- </a:t>
            </a:r>
            <a:r>
              <a:rPr sz="3300" spc="-10" dirty="0"/>
              <a:t>2020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439318" y="4166996"/>
            <a:ext cx="28543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Ιδρυματικά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Υπεύθυνος Έργου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Αντώνης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Κορωναίος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Καθηγητής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Τμ.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Γεωλογίας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3005" y="3278251"/>
            <a:ext cx="55651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latin typeface="Calibri"/>
                <a:cs typeface="Calibri"/>
              </a:rPr>
              <a:t>Ενημέρωση</a:t>
            </a:r>
            <a:r>
              <a:rPr sz="3400" b="1" spc="1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για </a:t>
            </a:r>
            <a:r>
              <a:rPr sz="3400" b="1" spc="-15" dirty="0">
                <a:latin typeface="Calibri"/>
                <a:cs typeface="Calibri"/>
              </a:rPr>
              <a:t>φοιτητές/τριες</a:t>
            </a:r>
            <a:endParaRPr sz="3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7489" y="5278628"/>
            <a:ext cx="331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Υποστήριξη</a:t>
            </a:r>
            <a:r>
              <a:rPr sz="18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Π.Α.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Τμήματος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ΤΕΦΑΑ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Λογδανίδου Μαρία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3302" y="4305045"/>
            <a:ext cx="3427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Επιστημονικά</a:t>
            </a:r>
            <a:r>
              <a:rPr sz="18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Υπεύθυνος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Τμήματος</a:t>
            </a:r>
            <a:endParaRPr sz="1800">
              <a:latin typeface="Calibri"/>
              <a:cs typeface="Calibri"/>
            </a:endParaRPr>
          </a:p>
          <a:p>
            <a:pPr marL="15811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Γαλαζούλας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Χρήστος</a:t>
            </a:r>
            <a:endParaRPr sz="1800">
              <a:latin typeface="Calibri"/>
              <a:cs typeface="Calibri"/>
            </a:endParaRPr>
          </a:p>
          <a:p>
            <a:pPr marL="156845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Καθηγητής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3" y="1050289"/>
            <a:ext cx="9111996" cy="49710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1123" y="679704"/>
            <a:ext cx="7920355" cy="5664835"/>
            <a:chOff x="611123" y="679704"/>
            <a:chExt cx="7920355" cy="5664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23" y="893623"/>
              <a:ext cx="7920228" cy="54507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37609" y="692658"/>
              <a:ext cx="288290" cy="721360"/>
            </a:xfrm>
            <a:custGeom>
              <a:avLst/>
              <a:gdLst/>
              <a:ahLst/>
              <a:cxnLst/>
              <a:rect l="l" t="t" r="r" b="b"/>
              <a:pathLst>
                <a:path w="288289" h="721360">
                  <a:moveTo>
                    <a:pt x="216026" y="0"/>
                  </a:moveTo>
                  <a:lnTo>
                    <a:pt x="72009" y="0"/>
                  </a:lnTo>
                  <a:lnTo>
                    <a:pt x="72009" y="576833"/>
                  </a:lnTo>
                  <a:lnTo>
                    <a:pt x="0" y="576833"/>
                  </a:lnTo>
                  <a:lnTo>
                    <a:pt x="144017" y="720851"/>
                  </a:lnTo>
                  <a:lnTo>
                    <a:pt x="288036" y="576833"/>
                  </a:lnTo>
                  <a:lnTo>
                    <a:pt x="216026" y="576833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7609" y="692658"/>
              <a:ext cx="288290" cy="721360"/>
            </a:xfrm>
            <a:custGeom>
              <a:avLst/>
              <a:gdLst/>
              <a:ahLst/>
              <a:cxnLst/>
              <a:rect l="l" t="t" r="r" b="b"/>
              <a:pathLst>
                <a:path w="288289" h="721360">
                  <a:moveTo>
                    <a:pt x="0" y="576833"/>
                  </a:moveTo>
                  <a:lnTo>
                    <a:pt x="72009" y="576833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576833"/>
                  </a:lnTo>
                  <a:lnTo>
                    <a:pt x="288036" y="576833"/>
                  </a:lnTo>
                  <a:lnTo>
                    <a:pt x="144017" y="720851"/>
                  </a:lnTo>
                  <a:lnTo>
                    <a:pt x="0" y="576833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289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Γενικά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Στοιχεία</a:t>
            </a:r>
            <a:r>
              <a:rPr sz="2400" spc="-15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όνομα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πατέρα,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όνομα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μητέρας,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φύλο,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ημερομηνία</a:t>
            </a:r>
            <a:r>
              <a:rPr sz="2400" spc="-5" dirty="0">
                <a:latin typeface="Calibri"/>
                <a:cs typeface="Calibri"/>
              </a:rPr>
              <a:t> γέννησης,</a:t>
            </a:r>
            <a:r>
              <a:rPr sz="2400" dirty="0">
                <a:latin typeface="Calibri"/>
                <a:cs typeface="Calibri"/>
              </a:rPr>
              <a:t> email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εκτός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</a:t>
            </a:r>
            <a:r>
              <a:rPr sz="2400" spc="-10" dirty="0">
                <a:latin typeface="Calibri"/>
                <a:cs typeface="Calibri"/>
              </a:rPr>
              <a:t> Πανεπιστημιακού,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τηλέφωνο,</a:t>
            </a:r>
            <a:r>
              <a:rPr sz="2400" spc="-10" dirty="0">
                <a:latin typeface="Calibri"/>
                <a:cs typeface="Calibri"/>
              </a:rPr>
              <a:t> πόλη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κατοικίας,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διεύθυνση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κατοικίας),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ΑΕΜ.</a:t>
            </a:r>
            <a:endParaRPr sz="24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Αριθμός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Ταυτότητας</a:t>
            </a:r>
            <a:endParaRPr sz="240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*</a:t>
            </a:r>
            <a:r>
              <a:rPr sz="2400" b="1" spc="-5" dirty="0">
                <a:latin typeface="Calibri"/>
                <a:cs typeface="Calibri"/>
              </a:rPr>
              <a:t>μόνο </a:t>
            </a:r>
            <a:r>
              <a:rPr sz="2400" spc="-20" dirty="0">
                <a:latin typeface="Calibri"/>
                <a:cs typeface="Calibri"/>
              </a:rPr>
              <a:t>στην </a:t>
            </a:r>
            <a:r>
              <a:rPr sz="2400" spc="-5" dirty="0">
                <a:latin typeface="Calibri"/>
                <a:cs typeface="Calibri"/>
              </a:rPr>
              <a:t>περίπτωση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δεν </a:t>
            </a:r>
            <a:r>
              <a:rPr sz="2400" spc="-15" dirty="0">
                <a:latin typeface="Calibri"/>
                <a:cs typeface="Calibri"/>
              </a:rPr>
              <a:t>υπάρχει </a:t>
            </a:r>
            <a:r>
              <a:rPr sz="2400" spc="-5" dirty="0">
                <a:latin typeface="Calibri"/>
                <a:cs typeface="Calibri"/>
              </a:rPr>
              <a:t>Ελληνική </a:t>
            </a:r>
            <a:r>
              <a:rPr sz="2400" spc="-15" dirty="0">
                <a:latin typeface="Calibri"/>
                <a:cs typeface="Calibri"/>
              </a:rPr>
              <a:t>Ταυτότητα,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συμπληρώνεται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πεδίο </a:t>
            </a:r>
            <a:r>
              <a:rPr sz="2400" dirty="0">
                <a:latin typeface="Calibri"/>
                <a:cs typeface="Calibri"/>
              </a:rPr>
              <a:t>Αρ.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Διαβατηρίου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7157" y="854151"/>
            <a:ext cx="6182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Online</a:t>
            </a:r>
            <a:r>
              <a:rPr sz="3200" spc="-20" dirty="0"/>
              <a:t> </a:t>
            </a:r>
            <a:r>
              <a:rPr sz="3200" spc="-10" dirty="0"/>
              <a:t>αίτηση</a:t>
            </a:r>
            <a:r>
              <a:rPr sz="3200" spc="-40" dirty="0"/>
              <a:t> </a:t>
            </a:r>
            <a:r>
              <a:rPr sz="3200" dirty="0"/>
              <a:t>–</a:t>
            </a:r>
            <a:r>
              <a:rPr sz="3200" spc="-5" dirty="0"/>
              <a:t> Ζητούμενα</a:t>
            </a:r>
            <a:r>
              <a:rPr sz="3200" spc="-25" dirty="0"/>
              <a:t> </a:t>
            </a:r>
            <a:r>
              <a:rPr sz="3200" spc="-5" dirty="0"/>
              <a:t>στοιχεία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2894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Αριθμός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Φορολογικού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Μητρώου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ΑΦΜ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ΔΟΥ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622300" marR="5080" lvl="1" indent="-34353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22935" algn="l"/>
              </a:tabLst>
            </a:pPr>
            <a:r>
              <a:rPr sz="2400" spc="-5" dirty="0">
                <a:latin typeface="Calibri"/>
                <a:cs typeface="Calibri"/>
              </a:rPr>
              <a:t>Αριθμός </a:t>
            </a:r>
            <a:r>
              <a:rPr sz="2400" spc="-15" dirty="0">
                <a:latin typeface="Calibri"/>
                <a:cs typeface="Calibri"/>
              </a:rPr>
              <a:t>Φορολογικού </a:t>
            </a:r>
            <a:r>
              <a:rPr sz="2400" spc="-10" dirty="0">
                <a:latin typeface="Calibri"/>
                <a:cs typeface="Calibri"/>
              </a:rPr>
              <a:t>Μητρώου: </a:t>
            </a:r>
            <a:r>
              <a:rPr sz="2400" spc="-15" dirty="0">
                <a:latin typeface="Calibri"/>
                <a:cs typeface="Calibri"/>
              </a:rPr>
              <a:t>εάν </a:t>
            </a:r>
            <a:r>
              <a:rPr sz="2400" spc="-5" dirty="0">
                <a:latin typeface="Calibri"/>
                <a:cs typeface="Calibri"/>
              </a:rPr>
              <a:t>ο/ </a:t>
            </a:r>
            <a:r>
              <a:rPr sz="2400" spc="-10" dirty="0">
                <a:latin typeface="Calibri"/>
                <a:cs typeface="Calibri"/>
              </a:rPr>
              <a:t>φοιτητής/τρια </a:t>
            </a:r>
            <a:r>
              <a:rPr sz="2400" dirty="0">
                <a:latin typeface="Calibri"/>
                <a:cs typeface="Calibri"/>
              </a:rPr>
              <a:t>δεν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 </a:t>
            </a:r>
            <a:r>
              <a:rPr sz="2400" dirty="0">
                <a:latin typeface="Calibri"/>
                <a:cs typeface="Calibri"/>
              </a:rPr>
              <a:t>ΑΦΜ, </a:t>
            </a:r>
            <a:r>
              <a:rPr sz="2400" spc="-5" dirty="0">
                <a:latin typeface="Calibri"/>
                <a:cs typeface="Calibri"/>
              </a:rPr>
              <a:t>θα πρέπει </a:t>
            </a:r>
            <a:r>
              <a:rPr sz="2400" spc="-10" dirty="0">
                <a:latin typeface="Calibri"/>
                <a:cs typeface="Calibri"/>
              </a:rPr>
              <a:t>πρώτα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5" dirty="0">
                <a:latin typeface="Calibri"/>
                <a:cs typeface="Calibri"/>
              </a:rPr>
              <a:t>εκδώσει το </a:t>
            </a:r>
            <a:r>
              <a:rPr sz="2400" dirty="0">
                <a:latin typeface="Calibri"/>
                <a:cs typeface="Calibri"/>
              </a:rPr>
              <a:t>ΑΦΜ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30" dirty="0">
                <a:latin typeface="Calibri"/>
                <a:cs typeface="Calibri"/>
              </a:rPr>
              <a:t>την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Εφορία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στην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οποία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ανήκει</a:t>
            </a:r>
            <a:r>
              <a:rPr sz="2400" spc="-5" dirty="0">
                <a:latin typeface="Calibri"/>
                <a:cs typeface="Calibri"/>
              </a:rPr>
              <a:t> (Τμήμα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Μητρώου).</a:t>
            </a:r>
            <a:endParaRPr sz="2400">
              <a:latin typeface="Calibri"/>
              <a:cs typeface="Calibri"/>
            </a:endParaRPr>
          </a:p>
          <a:p>
            <a:pPr marL="622300" marR="5715" lvl="1" indent="-343535" algn="just">
              <a:lnSpc>
                <a:spcPct val="100000"/>
              </a:lnSpc>
              <a:buFont typeface="Arial MT"/>
              <a:buChar char="•"/>
              <a:tabLst>
                <a:tab pos="622935" algn="l"/>
              </a:tabLst>
            </a:pPr>
            <a:r>
              <a:rPr sz="2400" spc="-35" dirty="0">
                <a:latin typeface="Calibri"/>
                <a:cs typeface="Calibri"/>
              </a:rPr>
              <a:t>ΔΟΥ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είναι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Εφορία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στην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οποία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ανήκει.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δύο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παραπάνω </a:t>
            </a:r>
            <a:r>
              <a:rPr sz="2400" spc="-5" dirty="0">
                <a:latin typeface="Calibri"/>
                <a:cs typeface="Calibri"/>
              </a:rPr>
              <a:t>αναγράφονται </a:t>
            </a: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βεβαίωση </a:t>
            </a:r>
            <a:r>
              <a:rPr sz="2400" spc="-10" dirty="0">
                <a:latin typeface="Calibri"/>
                <a:cs typeface="Calibri"/>
              </a:rPr>
              <a:t>απόδοσης </a:t>
            </a:r>
            <a:r>
              <a:rPr sz="2400" dirty="0">
                <a:latin typeface="Calibri"/>
                <a:cs typeface="Calibri"/>
              </a:rPr>
              <a:t>ΑΦΜ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έχουν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πάρει</a:t>
            </a:r>
            <a:r>
              <a:rPr sz="2400" spc="-5" dirty="0">
                <a:latin typeface="Calibri"/>
                <a:cs typeface="Calibri"/>
              </a:rPr>
              <a:t> από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εφορία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κατά</a:t>
            </a:r>
            <a:r>
              <a:rPr sz="2400" spc="-25" dirty="0">
                <a:latin typeface="Calibri"/>
                <a:cs typeface="Calibri"/>
              </a:rPr>
              <a:t> την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έκδοση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ΑΦΜ. (Η </a:t>
            </a:r>
            <a:r>
              <a:rPr sz="2400" spc="-20" dirty="0">
                <a:latin typeface="Calibri"/>
                <a:cs typeface="Calibri"/>
              </a:rPr>
              <a:t>έκδοση </a:t>
            </a:r>
            <a:r>
              <a:rPr sz="2400" spc="-15" dirty="0">
                <a:latin typeface="Calibri"/>
                <a:cs typeface="Calibri"/>
              </a:rPr>
              <a:t>του </a:t>
            </a:r>
            <a:r>
              <a:rPr sz="2400" dirty="0">
                <a:latin typeface="Calibri"/>
                <a:cs typeface="Calibri"/>
              </a:rPr>
              <a:t>ΑΦΜ </a:t>
            </a:r>
            <a:r>
              <a:rPr sz="2400" spc="-5" dirty="0">
                <a:latin typeface="Calibri"/>
                <a:cs typeface="Calibri"/>
              </a:rPr>
              <a:t>ισχύει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ια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τους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αλλοδαπούς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φοιτητές)</a:t>
            </a:r>
            <a:r>
              <a:rPr sz="2400" spc="-1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7157" y="854151"/>
            <a:ext cx="6182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Online</a:t>
            </a:r>
            <a:r>
              <a:rPr sz="3200" spc="-20" dirty="0"/>
              <a:t> </a:t>
            </a:r>
            <a:r>
              <a:rPr sz="3200" spc="-10" dirty="0"/>
              <a:t>αίτηση</a:t>
            </a:r>
            <a:r>
              <a:rPr sz="3200" spc="-40" dirty="0"/>
              <a:t> </a:t>
            </a:r>
            <a:r>
              <a:rPr sz="3200" dirty="0"/>
              <a:t>–</a:t>
            </a:r>
            <a:r>
              <a:rPr sz="3200" spc="-5" dirty="0"/>
              <a:t> Ζητούμενα</a:t>
            </a:r>
            <a:r>
              <a:rPr sz="3200" spc="-25" dirty="0"/>
              <a:t> </a:t>
            </a:r>
            <a:r>
              <a:rPr sz="3200" spc="-5" dirty="0"/>
              <a:t>στοιχεία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28940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Αριθμός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Μητρώου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Κοινωνικής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Ασφάλισης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ΑΜΚΑ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Ο </a:t>
            </a:r>
            <a:r>
              <a:rPr sz="2400" spc="-25" dirty="0">
                <a:latin typeface="Calibri"/>
                <a:cs typeface="Calibri"/>
              </a:rPr>
              <a:t>κάθε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φοιτητής/τρια </a:t>
            </a:r>
            <a:r>
              <a:rPr sz="2400" spc="-5" dirty="0">
                <a:latin typeface="Calibri"/>
                <a:cs typeface="Calibri"/>
              </a:rPr>
              <a:t>θα πρέπει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διαθέτει </a:t>
            </a:r>
            <a:r>
              <a:rPr sz="2400" dirty="0">
                <a:latin typeface="Calibri"/>
                <a:cs typeface="Calibri"/>
              </a:rPr>
              <a:t>ΑΜΚΑ. </a:t>
            </a:r>
            <a:r>
              <a:rPr sz="2400" spc="-5" dirty="0">
                <a:latin typeface="Calibri"/>
                <a:cs typeface="Calibri"/>
              </a:rPr>
              <a:t>Εάν </a:t>
            </a:r>
            <a:r>
              <a:rPr sz="2400" spc="-15" dirty="0">
                <a:latin typeface="Calibri"/>
                <a:cs typeface="Calibri"/>
              </a:rPr>
              <a:t>κάποιος </a:t>
            </a:r>
            <a:r>
              <a:rPr sz="2400" spc="-10" dirty="0">
                <a:latin typeface="Calibri"/>
                <a:cs typeface="Calibri"/>
              </a:rPr>
              <a:t>δεν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γνωρίζει,</a:t>
            </a:r>
            <a:r>
              <a:rPr sz="2400" dirty="0">
                <a:latin typeface="Calibri"/>
                <a:cs typeface="Calibri"/>
              </a:rPr>
              <a:t> μπορεί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αναζητήσει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στη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σελίδα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https: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//ww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w.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amka.gr/AMKAGR/</a:t>
            </a:r>
            <a:r>
              <a:rPr sz="2400" spc="-15" dirty="0">
                <a:latin typeface="Calibri"/>
                <a:cs typeface="Calibri"/>
                <a:hlinkClick r:id="rId2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καταχωρώντας</a:t>
            </a:r>
            <a:r>
              <a:rPr sz="2400" spc="-10" dirty="0">
                <a:latin typeface="Calibri"/>
                <a:cs typeface="Calibri"/>
              </a:rPr>
              <a:t> τα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στοιχεία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του/της ζητάει. </a:t>
            </a:r>
            <a:r>
              <a:rPr sz="2400" spc="-20" dirty="0">
                <a:latin typeface="Calibri"/>
                <a:cs typeface="Calibri"/>
              </a:rPr>
              <a:t>Ακόμη,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5" dirty="0">
                <a:latin typeface="Calibri"/>
                <a:cs typeface="Calibri"/>
              </a:rPr>
              <a:t>στην </a:t>
            </a:r>
            <a:r>
              <a:rPr sz="2400" spc="-5" dirty="0">
                <a:latin typeface="Calibri"/>
                <a:cs typeface="Calibri"/>
              </a:rPr>
              <a:t>περίπτωση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ένας/μία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φοιτητής/τρια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είναι</a:t>
            </a:r>
            <a:r>
              <a:rPr sz="2400" spc="-5" dirty="0">
                <a:latin typeface="Calibri"/>
                <a:cs typeface="Calibri"/>
              </a:rPr>
              <a:t> αλλοδαπός/η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(π.χ.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Κύπριος)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τότε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θα </a:t>
            </a:r>
            <a:r>
              <a:rPr sz="2400" dirty="0">
                <a:latin typeface="Calibri"/>
                <a:cs typeface="Calibri"/>
              </a:rPr>
              <a:t> πρέπει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εκδώσει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ΑΜΚΑ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(σε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ένα</a:t>
            </a:r>
            <a:r>
              <a:rPr sz="2400" dirty="0">
                <a:latin typeface="Calibri"/>
                <a:cs typeface="Calibri"/>
              </a:rPr>
              <a:t> ΚΕΠ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προσκομίζοντας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το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διαβατήριό </a:t>
            </a:r>
            <a:r>
              <a:rPr sz="2400" spc="-10" dirty="0">
                <a:latin typeface="Calibri"/>
                <a:cs typeface="Calibri"/>
              </a:rPr>
              <a:t>του/της).</a:t>
            </a:r>
            <a:endParaRPr sz="24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IBAN: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αριθμός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ενεργού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τραπεζικού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λογαριασμού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(πρώτος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δικαιούχος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συνδικαιούχος).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ΒΕΒΑΙΩΘΕΙΤΕ</a:t>
            </a:r>
            <a:r>
              <a:rPr sz="2400" spc="-5" dirty="0">
                <a:latin typeface="Calibri"/>
                <a:cs typeface="Calibri"/>
              </a:rPr>
              <a:t> ΓΙΑ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ΤΗΝ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ΟΡΘΟΤΗΤΑ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ΤΩΝ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ΣΤΟΙΧΕΙΩΝ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7157" y="854151"/>
            <a:ext cx="6182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Online</a:t>
            </a:r>
            <a:r>
              <a:rPr sz="3200" spc="-20" dirty="0"/>
              <a:t> </a:t>
            </a:r>
            <a:r>
              <a:rPr sz="3200" spc="-10" dirty="0"/>
              <a:t>αίτηση</a:t>
            </a:r>
            <a:r>
              <a:rPr sz="3200" spc="-40" dirty="0"/>
              <a:t> </a:t>
            </a:r>
            <a:r>
              <a:rPr sz="3200" dirty="0"/>
              <a:t>–</a:t>
            </a:r>
            <a:r>
              <a:rPr sz="3200" spc="-5" dirty="0"/>
              <a:t> Ζητούμενα</a:t>
            </a:r>
            <a:r>
              <a:rPr sz="3200" spc="-25" dirty="0"/>
              <a:t> </a:t>
            </a:r>
            <a:r>
              <a:rPr sz="3200" spc="-5" dirty="0"/>
              <a:t>στοιχεία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206" y="202651"/>
            <a:ext cx="7009130" cy="6026150"/>
            <a:chOff x="383206" y="202651"/>
            <a:chExt cx="7009130" cy="6026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7869" y="760476"/>
              <a:ext cx="5754067" cy="54682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8293" y="3574542"/>
              <a:ext cx="792480" cy="144780"/>
            </a:xfrm>
            <a:custGeom>
              <a:avLst/>
              <a:gdLst/>
              <a:ahLst/>
              <a:cxnLst/>
              <a:rect l="l" t="t" r="r" b="b"/>
              <a:pathLst>
                <a:path w="792480" h="144779">
                  <a:moveTo>
                    <a:pt x="720090" y="0"/>
                  </a:moveTo>
                  <a:lnTo>
                    <a:pt x="720090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720090" y="108585"/>
                  </a:lnTo>
                  <a:lnTo>
                    <a:pt x="720090" y="144780"/>
                  </a:lnTo>
                  <a:lnTo>
                    <a:pt x="792480" y="72390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8293" y="3574542"/>
              <a:ext cx="792480" cy="144780"/>
            </a:xfrm>
            <a:custGeom>
              <a:avLst/>
              <a:gdLst/>
              <a:ahLst/>
              <a:cxnLst/>
              <a:rect l="l" t="t" r="r" b="b"/>
              <a:pathLst>
                <a:path w="792480" h="144779">
                  <a:moveTo>
                    <a:pt x="0" y="36195"/>
                  </a:moveTo>
                  <a:lnTo>
                    <a:pt x="720090" y="36195"/>
                  </a:lnTo>
                  <a:lnTo>
                    <a:pt x="720090" y="0"/>
                  </a:lnTo>
                  <a:lnTo>
                    <a:pt x="792480" y="72390"/>
                  </a:lnTo>
                  <a:lnTo>
                    <a:pt x="720090" y="144780"/>
                  </a:lnTo>
                  <a:lnTo>
                    <a:pt x="720090" y="108585"/>
                  </a:lnTo>
                  <a:lnTo>
                    <a:pt x="0" y="108585"/>
                  </a:lnTo>
                  <a:lnTo>
                    <a:pt x="0" y="3619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4038"/>
            <a:ext cx="802957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επιλογή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του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Φορέα</a:t>
            </a:r>
            <a:r>
              <a:rPr sz="2000" spc="-5" dirty="0">
                <a:latin typeface="Calibri"/>
                <a:cs typeface="Calibri"/>
              </a:rPr>
              <a:t> Υποδοχής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όπου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θα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ασκηθεί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ο/η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φοιτητής/τρια </a:t>
            </a:r>
            <a:r>
              <a:rPr sz="2000" spc="-5" dirty="0">
                <a:latin typeface="Calibri"/>
                <a:cs typeface="Calibri"/>
              </a:rPr>
              <a:t> γίνεται</a:t>
            </a:r>
            <a:r>
              <a:rPr sz="2000" dirty="0">
                <a:latin typeface="Calibri"/>
                <a:cs typeface="Calibri"/>
              </a:rPr>
              <a:t> σε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συνεργασία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Επιστημονικά</a:t>
            </a:r>
            <a:r>
              <a:rPr sz="2000" spc="-5" dirty="0">
                <a:latin typeface="Calibri"/>
                <a:cs typeface="Calibri"/>
              </a:rPr>
              <a:t> Υπεύθυνη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Πρακτικής </a:t>
            </a:r>
            <a:r>
              <a:rPr sz="2000" dirty="0">
                <a:latin typeface="Calibri"/>
                <a:cs typeface="Calibri"/>
              </a:rPr>
              <a:t> Άσκησης.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Πρακτική </a:t>
            </a:r>
            <a:r>
              <a:rPr sz="2000" dirty="0">
                <a:latin typeface="Calibri"/>
                <a:cs typeface="Calibri"/>
              </a:rPr>
              <a:t>Άσκηση </a:t>
            </a:r>
            <a:r>
              <a:rPr sz="2000" spc="-5" dirty="0">
                <a:latin typeface="Calibri"/>
                <a:cs typeface="Calibri"/>
              </a:rPr>
              <a:t>δύναται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πραγματοποιηθεί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σε άλλη </a:t>
            </a:r>
            <a:r>
              <a:rPr sz="2000" spc="-15" dirty="0">
                <a:latin typeface="Calibri"/>
                <a:cs typeface="Calibri"/>
              </a:rPr>
              <a:t>πόλη </a:t>
            </a:r>
            <a:r>
              <a:rPr sz="2000" spc="-5" dirty="0">
                <a:latin typeface="Calibri"/>
                <a:cs typeface="Calibri"/>
              </a:rPr>
              <a:t>(σε </a:t>
            </a:r>
            <a:r>
              <a:rPr sz="2000" dirty="0">
                <a:latin typeface="Calibri"/>
                <a:cs typeface="Calibri"/>
              </a:rPr>
              <a:t> συνεννόηση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Επιστημονικά</a:t>
            </a:r>
            <a:r>
              <a:rPr sz="2000" spc="-5" dirty="0">
                <a:latin typeface="Calibri"/>
                <a:cs typeface="Calibri"/>
              </a:rPr>
              <a:t> Υπεύθυνη</a:t>
            </a:r>
            <a:r>
              <a:rPr sz="2000" dirty="0">
                <a:latin typeface="Calibri"/>
                <a:cs typeface="Calibri"/>
              </a:rPr>
              <a:t> ΠΑ).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95" dirty="0">
                <a:latin typeface="Calibri"/>
                <a:cs typeface="Calibri"/>
              </a:rPr>
              <a:t>Το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Πρόγραμμα</a:t>
            </a:r>
            <a:r>
              <a:rPr sz="2000" spc="-5" dirty="0">
                <a:latin typeface="Calibri"/>
                <a:cs typeface="Calibri"/>
              </a:rPr>
              <a:t> δεν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καλύπτει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έξοδα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διαμονής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5" dirty="0">
                <a:latin typeface="Calibri"/>
                <a:cs typeface="Calibri"/>
              </a:rPr>
              <a:t> μετακίνησης.</a:t>
            </a:r>
            <a:endParaRPr sz="20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spc="5" dirty="0">
                <a:latin typeface="Calibri"/>
                <a:cs typeface="Calibri"/>
              </a:rPr>
              <a:t>Ο/η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φοιτητής/τρια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δεν</a:t>
            </a:r>
            <a:r>
              <a:rPr sz="2000" b="1" spc="3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μπορεί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r>
              <a:rPr sz="2000" b="1" spc="3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πραγματοποιήσει</a:t>
            </a:r>
            <a:r>
              <a:rPr sz="2000" b="1" spc="3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την</a:t>
            </a:r>
            <a:r>
              <a:rPr sz="2000" b="1" spc="3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Πρακτική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του</a:t>
            </a:r>
            <a:endParaRPr sz="20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Άσκηση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συγγενικό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πρόσωπο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(π.χ.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γονείς,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θείοι,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κλπ)</a:t>
            </a:r>
            <a:endParaRPr sz="20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Μέσα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</a:t>
            </a:r>
            <a:r>
              <a:rPr sz="2000" dirty="0">
                <a:latin typeface="Calibri"/>
                <a:cs typeface="Calibri"/>
              </a:rPr>
              <a:t> σύστημα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υπάρχει</a:t>
            </a:r>
            <a:r>
              <a:rPr sz="2000" spc="-10" dirty="0">
                <a:latin typeface="Calibri"/>
                <a:cs typeface="Calibri"/>
              </a:rPr>
              <a:t> δυνατότητα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δει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ο/η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φοιτητής/τρια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βαθμολογίες</a:t>
            </a:r>
            <a:r>
              <a:rPr sz="2000" spc="-5" dirty="0">
                <a:latin typeface="Calibri"/>
                <a:cs typeface="Calibri"/>
              </a:rPr>
              <a:t> Φορέων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Υποδοχής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5" dirty="0">
                <a:latin typeface="Calibri"/>
                <a:cs typeface="Calibri"/>
              </a:rPr>
              <a:t> σχόλια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παλαιότερους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ασκούμενους.</a:t>
            </a:r>
            <a:endParaRPr sz="20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εγγραφή </a:t>
            </a:r>
            <a:r>
              <a:rPr sz="2000" spc="-15" dirty="0">
                <a:latin typeface="Calibri"/>
                <a:cs typeface="Calibri"/>
              </a:rPr>
              <a:t>των </a:t>
            </a:r>
            <a:r>
              <a:rPr sz="2000" spc="-5" dirty="0">
                <a:latin typeface="Calibri"/>
                <a:cs typeface="Calibri"/>
              </a:rPr>
              <a:t>Φορέων Υποδοχής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δημοσίευση </a:t>
            </a:r>
            <a:r>
              <a:rPr sz="2000" spc="-10" dirty="0">
                <a:latin typeface="Calibri"/>
                <a:cs typeface="Calibri"/>
              </a:rPr>
              <a:t>θέσεων </a:t>
            </a:r>
            <a:r>
              <a:rPr sz="2000" spc="-5" dirty="0">
                <a:latin typeface="Calibri"/>
                <a:cs typeface="Calibri"/>
              </a:rPr>
              <a:t>πρακτικής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γίνεται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στη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σελίδα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https://atlas.grnet.gr/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2789" y="854151"/>
            <a:ext cx="4447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Επιλογή</a:t>
            </a:r>
            <a:r>
              <a:rPr sz="3200" spc="-10" dirty="0"/>
              <a:t> Φορέα</a:t>
            </a:r>
            <a:r>
              <a:rPr sz="3200" spc="-30" dirty="0"/>
              <a:t> </a:t>
            </a:r>
            <a:r>
              <a:rPr sz="3200" dirty="0"/>
              <a:t>Υποδοχής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899" y="940307"/>
            <a:ext cx="6573417" cy="53639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329184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8939" y="1293875"/>
            <a:ext cx="8345170" cy="3441065"/>
            <a:chOff x="458939" y="1293875"/>
            <a:chExt cx="8345170" cy="34410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939" y="1848611"/>
              <a:ext cx="8344552" cy="28861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9913" y="1306829"/>
              <a:ext cx="431800" cy="1085215"/>
            </a:xfrm>
            <a:custGeom>
              <a:avLst/>
              <a:gdLst/>
              <a:ahLst/>
              <a:cxnLst/>
              <a:rect l="l" t="t" r="r" b="b"/>
              <a:pathLst>
                <a:path w="431800" h="1085214">
                  <a:moveTo>
                    <a:pt x="323469" y="0"/>
                  </a:moveTo>
                  <a:lnTo>
                    <a:pt x="107823" y="0"/>
                  </a:lnTo>
                  <a:lnTo>
                    <a:pt x="107823" y="869442"/>
                  </a:lnTo>
                  <a:lnTo>
                    <a:pt x="0" y="869442"/>
                  </a:lnTo>
                  <a:lnTo>
                    <a:pt x="215646" y="1085088"/>
                  </a:lnTo>
                  <a:lnTo>
                    <a:pt x="431292" y="869442"/>
                  </a:lnTo>
                  <a:lnTo>
                    <a:pt x="323469" y="869442"/>
                  </a:lnTo>
                  <a:lnTo>
                    <a:pt x="3234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9913" y="1306829"/>
              <a:ext cx="431800" cy="1085215"/>
            </a:xfrm>
            <a:custGeom>
              <a:avLst/>
              <a:gdLst/>
              <a:ahLst/>
              <a:cxnLst/>
              <a:rect l="l" t="t" r="r" b="b"/>
              <a:pathLst>
                <a:path w="431800" h="1085214">
                  <a:moveTo>
                    <a:pt x="0" y="869442"/>
                  </a:moveTo>
                  <a:lnTo>
                    <a:pt x="107823" y="869442"/>
                  </a:lnTo>
                  <a:lnTo>
                    <a:pt x="107823" y="0"/>
                  </a:lnTo>
                  <a:lnTo>
                    <a:pt x="323469" y="0"/>
                  </a:lnTo>
                  <a:lnTo>
                    <a:pt x="323469" y="869442"/>
                  </a:lnTo>
                  <a:lnTo>
                    <a:pt x="431292" y="869442"/>
                  </a:lnTo>
                  <a:lnTo>
                    <a:pt x="215646" y="1085088"/>
                  </a:lnTo>
                  <a:lnTo>
                    <a:pt x="0" y="86944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6060" y="2945333"/>
            <a:ext cx="152336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Εισάγουμε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τον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Αριθμό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προτίμησης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&amp;</a:t>
            </a:r>
            <a:endParaRPr sz="1600" dirty="0">
              <a:latin typeface="Calibri"/>
              <a:cs typeface="Calibri"/>
            </a:endParaRPr>
          </a:p>
          <a:p>
            <a:pPr marL="299085" marR="34544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Πατάμε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κουμπί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«</a:t>
            </a:r>
            <a:r>
              <a:rPr sz="1600" b="1" spc="-10" dirty="0">
                <a:latin typeface="Calibri"/>
                <a:cs typeface="Calibri"/>
              </a:rPr>
              <a:t>Αίτηση</a:t>
            </a:r>
            <a:r>
              <a:rPr sz="1600" spc="-10" dirty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  <a:p>
            <a:pPr marL="299085" marR="1600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Μ</a:t>
            </a:r>
            <a:r>
              <a:rPr sz="1600" dirty="0">
                <a:latin typeface="Calibri"/>
                <a:cs typeface="Calibri"/>
              </a:rPr>
              <a:t>π</a:t>
            </a:r>
            <a:r>
              <a:rPr sz="1600" spc="-10" dirty="0">
                <a:latin typeface="Calibri"/>
                <a:cs typeface="Calibri"/>
              </a:rPr>
              <a:t>ορού</a:t>
            </a:r>
            <a:r>
              <a:rPr sz="1600" spc="-5" dirty="0">
                <a:latin typeface="Calibri"/>
                <a:cs typeface="Calibri"/>
              </a:rPr>
              <a:t>ν </a:t>
            </a:r>
            <a:r>
              <a:rPr sz="1600" dirty="0">
                <a:latin typeface="Calibri"/>
                <a:cs typeface="Calibri"/>
              </a:rPr>
              <a:t>ν</a:t>
            </a:r>
            <a:r>
              <a:rPr sz="1600" spc="-5" dirty="0">
                <a:latin typeface="Calibri"/>
                <a:cs typeface="Calibri"/>
              </a:rPr>
              <a:t>α  </a:t>
            </a:r>
            <a:r>
              <a:rPr sz="1600" spc="-10" dirty="0">
                <a:latin typeface="Calibri"/>
                <a:cs typeface="Calibri"/>
              </a:rPr>
              <a:t>δηλωθούν</a:t>
            </a:r>
            <a:endParaRPr sz="1600" dirty="0">
              <a:latin typeface="Calibri"/>
              <a:cs typeface="Calibri"/>
            </a:endParaRPr>
          </a:p>
          <a:p>
            <a:pPr marL="299085" marR="23812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μέχρι </a:t>
            </a:r>
            <a:r>
              <a:rPr sz="1600" spc="-25" dirty="0">
                <a:latin typeface="Calibri"/>
                <a:cs typeface="Calibri"/>
              </a:rPr>
              <a:t>και </a:t>
            </a:r>
            <a:r>
              <a:rPr lang="el-GR" sz="1600" spc="-5" dirty="0">
                <a:latin typeface="Calibri"/>
                <a:cs typeface="Calibri"/>
              </a:rPr>
              <a:t>3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επιλογές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προ</a:t>
            </a:r>
            <a:r>
              <a:rPr sz="1600" dirty="0">
                <a:latin typeface="Calibri"/>
                <a:cs typeface="Calibri"/>
              </a:rPr>
              <a:t>τ</a:t>
            </a:r>
            <a:r>
              <a:rPr sz="1600" spc="-5" dirty="0">
                <a:latin typeface="Calibri"/>
                <a:cs typeface="Calibri"/>
              </a:rPr>
              <a:t>ίμ</a:t>
            </a:r>
            <a:r>
              <a:rPr sz="1600" spc="-15" dirty="0">
                <a:latin typeface="Calibri"/>
                <a:cs typeface="Calibri"/>
              </a:rPr>
              <a:t>η</a:t>
            </a:r>
            <a:r>
              <a:rPr sz="1600" spc="-5" dirty="0">
                <a:latin typeface="Calibri"/>
                <a:cs typeface="Calibri"/>
              </a:rPr>
              <a:t>σης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50" y="981455"/>
            <a:ext cx="5943229" cy="4771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8641"/>
            <a:ext cx="8029575" cy="41236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59105" indent="-447040" algn="just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Μάθημα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Πρόγραμμα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Σπουδών </a:t>
            </a:r>
            <a:r>
              <a:rPr sz="2400" spc="-15" dirty="0">
                <a:latin typeface="Calibri"/>
                <a:cs typeface="Calibri"/>
              </a:rPr>
              <a:t>του</a:t>
            </a:r>
            <a:r>
              <a:rPr sz="2400" spc="-10" dirty="0">
                <a:latin typeface="Calibri"/>
                <a:cs typeface="Calibri"/>
              </a:rPr>
              <a:t> Τμήματος.</a:t>
            </a:r>
            <a:endParaRPr sz="2400">
              <a:latin typeface="Calibri"/>
              <a:cs typeface="Calibri"/>
            </a:endParaRPr>
          </a:p>
          <a:p>
            <a:pPr marL="459105" marR="5080" indent="-447040" algn="just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Μικρής διάρκειας </a:t>
            </a:r>
            <a:r>
              <a:rPr sz="2400" spc="-10" dirty="0">
                <a:latin typeface="Calibri"/>
                <a:cs typeface="Calibri"/>
              </a:rPr>
              <a:t>παρουσία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0" dirty="0">
                <a:latin typeface="Calibri"/>
                <a:cs typeface="Calibri"/>
              </a:rPr>
              <a:t>άσκηση </a:t>
            </a:r>
            <a:r>
              <a:rPr sz="2400" spc="-25" dirty="0">
                <a:latin typeface="Calibri"/>
                <a:cs typeface="Calibri"/>
              </a:rPr>
              <a:t>καθηκόντων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σε </a:t>
            </a:r>
            <a:r>
              <a:rPr sz="2400" dirty="0">
                <a:latin typeface="Calibri"/>
                <a:cs typeface="Calibri"/>
              </a:rPr>
              <a:t>εν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δυνάμει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χώρους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εργασίας,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ανάλογα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Τμήμα.</a:t>
            </a:r>
            <a:endParaRPr sz="2400">
              <a:latin typeface="Calibri"/>
              <a:cs typeface="Calibri"/>
            </a:endParaRPr>
          </a:p>
          <a:p>
            <a:pPr marL="459105" marR="5080" indent="-447040" algn="just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Πραγματοποιείται </a:t>
            </a:r>
            <a:r>
              <a:rPr sz="2400" spc="-5" dirty="0">
                <a:latin typeface="Calibri"/>
                <a:cs typeface="Calibri"/>
              </a:rPr>
              <a:t>σε </a:t>
            </a:r>
            <a:r>
              <a:rPr sz="2400" spc="-10" dirty="0">
                <a:latin typeface="Calibri"/>
                <a:cs typeface="Calibri"/>
              </a:rPr>
              <a:t>φορέα εκτός </a:t>
            </a:r>
            <a:r>
              <a:rPr sz="2400" spc="-5" dirty="0">
                <a:latin typeface="Calibri"/>
                <a:cs typeface="Calibri"/>
              </a:rPr>
              <a:t>Πανεπιστημίου </a:t>
            </a:r>
            <a:r>
              <a:rPr sz="2400" dirty="0">
                <a:latin typeface="Calibri"/>
                <a:cs typeface="Calibri"/>
              </a:rPr>
              <a:t>υπό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20" dirty="0">
                <a:latin typeface="Calibri"/>
                <a:cs typeface="Calibri"/>
              </a:rPr>
              <a:t> καθοδήγηση </a:t>
            </a:r>
            <a:r>
              <a:rPr sz="2400" spc="-5" dirty="0">
                <a:latin typeface="Calibri"/>
                <a:cs typeface="Calibri"/>
              </a:rPr>
              <a:t>στελέχους </a:t>
            </a:r>
            <a:r>
              <a:rPr sz="2400" spc="-15" dirty="0">
                <a:latin typeface="Calibri"/>
                <a:cs typeface="Calibri"/>
              </a:rPr>
              <a:t>του </a:t>
            </a:r>
            <a:r>
              <a:rPr sz="2400" spc="-10" dirty="0">
                <a:latin typeface="Calibri"/>
                <a:cs typeface="Calibri"/>
              </a:rPr>
              <a:t>φορέα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επίβλεψη </a:t>
            </a:r>
            <a:r>
              <a:rPr sz="2400" spc="-10" dirty="0">
                <a:latin typeface="Calibri"/>
                <a:cs typeface="Calibri"/>
              </a:rPr>
              <a:t>μέλους </a:t>
            </a:r>
            <a:r>
              <a:rPr sz="2400" spc="-5" dirty="0">
                <a:latin typeface="Calibri"/>
                <a:cs typeface="Calibri"/>
              </a:rPr>
              <a:t> Δ.Ε.Π.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459105" algn="l"/>
                <a:tab pos="459740" algn="l"/>
              </a:tabLst>
            </a:pPr>
            <a:r>
              <a:rPr sz="2400" spc="-10" dirty="0">
                <a:latin typeface="Calibri"/>
                <a:cs typeface="Calibri"/>
              </a:rPr>
              <a:t>Διάρκεια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Πρακτικής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Άσκησης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μήνες</a:t>
            </a:r>
            <a:endParaRPr sz="2400">
              <a:latin typeface="Calibri"/>
              <a:cs typeface="Calibri"/>
            </a:endParaRPr>
          </a:p>
          <a:p>
            <a:pPr marL="459105" indent="-44704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459105" algn="l"/>
                <a:tab pos="459740" algn="l"/>
              </a:tabLst>
            </a:pPr>
            <a:r>
              <a:rPr sz="2400" spc="-5" dirty="0">
                <a:latin typeface="Calibri"/>
                <a:cs typeface="Calibri"/>
              </a:rPr>
              <a:t>Τύπος: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Πλήρους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Απασχόλησης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b="1" spc="-5" dirty="0">
                <a:latin typeface="Calibri"/>
                <a:cs typeface="Calibri"/>
              </a:rPr>
              <a:t>30-40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ώρες/εβδομάδα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59105" marR="5715" indent="-44704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459105" algn="l"/>
                <a:tab pos="459740" algn="l"/>
                <a:tab pos="3496945" algn="l"/>
              </a:tabLst>
            </a:pPr>
            <a:r>
              <a:rPr sz="2400" spc="-10" dirty="0">
                <a:latin typeface="Calibri"/>
                <a:cs typeface="Calibri"/>
              </a:rPr>
              <a:t>Αμοιβή: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250</a:t>
            </a:r>
            <a:r>
              <a:rPr sz="2400" b="1" spc="3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€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μήνα	</a:t>
            </a:r>
            <a:r>
              <a:rPr sz="2400" spc="-5" dirty="0">
                <a:latin typeface="Calibri"/>
                <a:cs typeface="Calibri"/>
              </a:rPr>
              <a:t>(-10,11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€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μήνα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την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ασφάλιση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έναντι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εργατικού </a:t>
            </a:r>
            <a:r>
              <a:rPr sz="2400" spc="-10" dirty="0">
                <a:latin typeface="Calibri"/>
                <a:cs typeface="Calibri"/>
              </a:rPr>
              <a:t>ατυχήματος)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685" y="854151"/>
            <a:ext cx="3044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Πρακτική</a:t>
            </a:r>
            <a:r>
              <a:rPr sz="3200" spc="-90" dirty="0"/>
              <a:t> </a:t>
            </a:r>
            <a:r>
              <a:rPr sz="3200" dirty="0"/>
              <a:t>Άσκηση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05660"/>
            <a:ext cx="80295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Μετά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καταχώρηση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επιλογής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του/της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ο/η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φοιτητής/τρια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μπορεί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κατεβάσει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αρχείο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pdf</a:t>
            </a:r>
            <a:r>
              <a:rPr sz="2400" dirty="0">
                <a:latin typeface="Calibri"/>
                <a:cs typeface="Calibri"/>
              </a:rPr>
              <a:t> με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τον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αριθμό </a:t>
            </a:r>
            <a:r>
              <a:rPr sz="2400" spc="-15" dirty="0">
                <a:latin typeface="Calibri"/>
                <a:cs typeface="Calibri"/>
              </a:rPr>
              <a:t>πρωτοκόλλου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αίτησης.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2789" y="854151"/>
            <a:ext cx="4447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Επιλογή</a:t>
            </a:r>
            <a:r>
              <a:rPr sz="3200" spc="-10" dirty="0"/>
              <a:t> Φορέα</a:t>
            </a:r>
            <a:r>
              <a:rPr sz="3200" spc="-30" dirty="0"/>
              <a:t> </a:t>
            </a:r>
            <a:r>
              <a:rPr sz="3200" dirty="0"/>
              <a:t>Υποδοχής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39" y="1359230"/>
            <a:ext cx="7953375" cy="441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5600" algn="l"/>
                <a:tab pos="356235" algn="l"/>
              </a:tabLst>
            </a:pPr>
            <a:r>
              <a:rPr sz="1800" b="1" dirty="0">
                <a:latin typeface="Calibri"/>
                <a:cs typeface="Calibri"/>
              </a:rPr>
              <a:t>Έντυπο Ατ13 – </a:t>
            </a:r>
            <a:r>
              <a:rPr sz="1800" b="1" spc="-5" dirty="0">
                <a:latin typeface="Calibri"/>
                <a:cs typeface="Calibri"/>
              </a:rPr>
              <a:t>Δήλωση </a:t>
            </a:r>
            <a:r>
              <a:rPr sz="1800" b="1" spc="-15" dirty="0">
                <a:latin typeface="Calibri"/>
                <a:cs typeface="Calibri"/>
              </a:rPr>
              <a:t>Τραπεζικού </a:t>
            </a:r>
            <a:r>
              <a:rPr sz="1800" b="1" spc="-5" dirty="0">
                <a:latin typeface="Calibri"/>
                <a:cs typeface="Calibri"/>
              </a:rPr>
              <a:t>Λογαριασμού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https://www.rc.auth.gr/Documents/Static/TransactionDocuments/Applications/% </a:t>
            </a:r>
            <a:r>
              <a:rPr sz="1800" spc="-39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CE%91%CF%84.13.pdf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10" dirty="0">
                <a:latin typeface="Calibri"/>
                <a:cs typeface="Calibri"/>
              </a:rPr>
              <a:t>Ο/η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φοιτητής/τρια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πατώντας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σύνδεσμο,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κάνει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λήψη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εντύπου </a:t>
            </a:r>
            <a:r>
              <a:rPr sz="1600" spc="-5" dirty="0">
                <a:latin typeface="Calibri"/>
                <a:cs typeface="Calibri"/>
              </a:rPr>
              <a:t>σε </a:t>
            </a:r>
            <a:r>
              <a:rPr sz="1600" spc="-10" dirty="0">
                <a:latin typeface="Calibri"/>
                <a:cs typeface="Calibri"/>
              </a:rPr>
              <a:t>μορφή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pdf,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εκτυπώνει,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το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συμπληρώνει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χειρόγραφα,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το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υπογράφει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και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το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σκανάρει</a:t>
            </a:r>
            <a:r>
              <a:rPr sz="1600" spc="-10" dirty="0">
                <a:latin typeface="Calibri"/>
                <a:cs typeface="Calibri"/>
              </a:rPr>
              <a:t>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Παρακαλούμε</a:t>
            </a:r>
            <a:r>
              <a:rPr sz="16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βεβαιωθείτε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για</a:t>
            </a:r>
            <a:r>
              <a:rPr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εγκυρότητα</a:t>
            </a:r>
            <a:r>
              <a:rPr sz="16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των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στοιχείων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που</a:t>
            </a:r>
            <a:r>
              <a:rPr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αναγράφετε</a:t>
            </a:r>
            <a:r>
              <a:rPr sz="1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1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έντυπο!!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12700" marR="869315">
              <a:lnSpc>
                <a:spcPct val="100499"/>
              </a:lnSpc>
              <a:buAutoNum type="arabicParenR" startAt="2"/>
              <a:tabLst>
                <a:tab pos="252729" algn="l"/>
              </a:tabLst>
            </a:pPr>
            <a:r>
              <a:rPr sz="1800" b="1" dirty="0">
                <a:latin typeface="Calibri"/>
                <a:cs typeface="Calibri"/>
              </a:rPr>
              <a:t>Βεβαίωση περί </a:t>
            </a:r>
            <a:r>
              <a:rPr sz="1800" b="1" spc="-5" dirty="0">
                <a:latin typeface="Calibri"/>
                <a:cs typeface="Calibri"/>
              </a:rPr>
              <a:t>ύπαρξης ενεργής ιατροφαρμακευτικής περίθαλψης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www.atlas.gov.gr</a:t>
            </a:r>
            <a:r>
              <a:rPr sz="1800" b="1" spc="-5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b="1" dirty="0">
                <a:latin typeface="Calibri"/>
                <a:cs typeface="Calibri"/>
              </a:rPr>
              <a:t>)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απαιτούνται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κωδικοί</a:t>
            </a: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taxisnet</a:t>
            </a:r>
            <a:r>
              <a:rPr sz="1600" spc="-10" dirty="0">
                <a:latin typeface="Calibri"/>
                <a:cs typeface="Calibri"/>
              </a:rPr>
              <a:t>)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Δείτε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οδηγίες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στις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επόμενες </a:t>
            </a:r>
            <a:r>
              <a:rPr sz="1600" b="1" spc="-3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διαφάνειες</a:t>
            </a:r>
            <a:endParaRPr sz="1600">
              <a:latin typeface="Calibri"/>
              <a:cs typeface="Calibri"/>
            </a:endParaRPr>
          </a:p>
          <a:p>
            <a:pPr marL="12700" marR="1511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Calibri"/>
                <a:cs typeface="Calibri"/>
              </a:rPr>
              <a:t>[Για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αλλοδαπούς</a:t>
            </a:r>
            <a:r>
              <a:rPr sz="16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φοιτητές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Ευρωπαϊκή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Κάρτα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Ασφάλισης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Ιδιωτική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Ασφάλιση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με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ισχύ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στην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Ελλάδα</a:t>
            </a:r>
            <a:r>
              <a:rPr sz="1600" spc="-5" dirty="0"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12700" marR="50800">
              <a:lnSpc>
                <a:spcPct val="100499"/>
              </a:lnSpc>
              <a:buSzPct val="88888"/>
              <a:buAutoNum type="arabicParenR" startAt="3"/>
              <a:tabLst>
                <a:tab pos="226695" algn="l"/>
              </a:tabLst>
            </a:pPr>
            <a:r>
              <a:rPr sz="1800" b="1" dirty="0">
                <a:latin typeface="Calibri"/>
                <a:cs typeface="Calibri"/>
              </a:rPr>
              <a:t>Βεβαίωση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Απογραφής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ΕΦΚΑ (ΑΜΑ ΙΚΑ)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επίσημο </a:t>
            </a:r>
            <a:r>
              <a:rPr sz="1600" spc="-10" dirty="0">
                <a:latin typeface="Calibri"/>
                <a:cs typeface="Calibri"/>
              </a:rPr>
              <a:t>έγγραφο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οποίο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αναγράφεται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προσωπικός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αριθμός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μητρώου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ΙΚΑ.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για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έκδοση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δείτε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οδηγίες</a:t>
            </a:r>
            <a:r>
              <a:rPr sz="16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εδώ: 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https://www.praktiki.auth.gr/wp-content/uploads/2021/09/οδηγίες-ΑΜΑ-ΙΚΑ.pdf</a:t>
            </a:r>
            <a:r>
              <a:rPr sz="1600" spc="-10" dirty="0">
                <a:latin typeface="Calibri"/>
                <a:cs typeface="Calibri"/>
              </a:rPr>
              <a:t>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22448" y="879347"/>
            <a:ext cx="3830320" cy="707390"/>
            <a:chOff x="2822448" y="879347"/>
            <a:chExt cx="3830320" cy="707390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2448" y="879347"/>
              <a:ext cx="740663" cy="707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2488" y="879347"/>
              <a:ext cx="556260" cy="707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8124" y="879347"/>
              <a:ext cx="740663" cy="707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8164" y="879347"/>
              <a:ext cx="1272539" cy="7071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0080" y="879347"/>
              <a:ext cx="579120" cy="707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204" y="879347"/>
              <a:ext cx="740663" cy="707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244" y="879347"/>
              <a:ext cx="556260" cy="7071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5880" y="879347"/>
              <a:ext cx="740663" cy="7071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5920" y="879347"/>
              <a:ext cx="1036320" cy="7071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1616" y="879347"/>
              <a:ext cx="580643" cy="70713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3713" y="645413"/>
            <a:ext cx="6421120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506220" marR="5080" indent="-1494155">
              <a:lnSpc>
                <a:spcPts val="2400"/>
              </a:lnSpc>
              <a:spcBef>
                <a:spcPts val="675"/>
              </a:spcBef>
            </a:pPr>
            <a:r>
              <a:rPr spc="-15" dirty="0"/>
              <a:t>Κατάθεση</a:t>
            </a:r>
            <a:r>
              <a:rPr spc="35" dirty="0"/>
              <a:t> </a:t>
            </a:r>
            <a:r>
              <a:rPr spc="-15" dirty="0"/>
              <a:t>εγγράφων</a:t>
            </a:r>
            <a:r>
              <a:rPr spc="25" dirty="0"/>
              <a:t> </a:t>
            </a:r>
            <a:r>
              <a:rPr spc="-15" dirty="0"/>
              <a:t>πριν</a:t>
            </a:r>
            <a:r>
              <a:rPr spc="10" dirty="0"/>
              <a:t> </a:t>
            </a:r>
            <a:r>
              <a:rPr spc="-15" dirty="0"/>
              <a:t>την</a:t>
            </a:r>
            <a:r>
              <a:rPr spc="-5" dirty="0"/>
              <a:t> Πρακτική</a:t>
            </a:r>
            <a:r>
              <a:rPr spc="10" dirty="0"/>
              <a:t> </a:t>
            </a:r>
            <a:r>
              <a:rPr spc="-5" dirty="0"/>
              <a:t>Άσκηση </a:t>
            </a:r>
            <a:r>
              <a:rPr spc="-550" dirty="0"/>
              <a:t> </a:t>
            </a:r>
            <a:r>
              <a:rPr spc="-10" dirty="0"/>
              <a:t>11/12/2021</a:t>
            </a:r>
            <a:r>
              <a:rPr spc="20" dirty="0"/>
              <a:t> </a:t>
            </a:r>
            <a:r>
              <a:rPr spc="-5" dirty="0"/>
              <a:t>– </a:t>
            </a:r>
            <a:r>
              <a:rPr spc="-10" dirty="0"/>
              <a:t>11/01/2022</a:t>
            </a: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66431" y="181355"/>
            <a:ext cx="1539240" cy="57912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4904" y="140207"/>
            <a:ext cx="1984248" cy="62026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406730"/>
            <a:ext cx="5538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ΟΔΗΓΙΕΣ</a:t>
            </a:r>
            <a:r>
              <a:rPr sz="2400" spc="-20" dirty="0"/>
              <a:t> </a:t>
            </a:r>
            <a:r>
              <a:rPr sz="2400" dirty="0"/>
              <a:t>ΓΙΑ</a:t>
            </a:r>
            <a:r>
              <a:rPr sz="2400" spc="-15" dirty="0"/>
              <a:t> </a:t>
            </a:r>
            <a:r>
              <a:rPr sz="2400" spc="-5" dirty="0"/>
              <a:t>ΤΗΝ</a:t>
            </a:r>
            <a:r>
              <a:rPr sz="2400" spc="-20" dirty="0"/>
              <a:t> </a:t>
            </a:r>
            <a:r>
              <a:rPr sz="2400" spc="-5" dirty="0"/>
              <a:t>ΑΣΦΑΛΙΣΤΙΚΗ</a:t>
            </a:r>
            <a:r>
              <a:rPr sz="2400" spc="-20" dirty="0"/>
              <a:t> </a:t>
            </a:r>
            <a:r>
              <a:rPr sz="2400" spc="-30" dirty="0"/>
              <a:t>ΙΚΑΝΟΤΗΤΑ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267" y="1286636"/>
            <a:ext cx="7099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Μπαίνετε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στη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σελίδα</a:t>
            </a:r>
            <a:r>
              <a:rPr sz="1800" spc="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https://www.atlas.gov.gr/ATLAS/Pages/Home.aspx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Από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εκεί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επιλέγετε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ΑΣΦΑΛΙΣΤΙΚΗ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ΙΚΑΝΟΤΗΤΑ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1897379"/>
            <a:ext cx="7897368" cy="36926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ΟΔΗΓΙΕΣ</a:t>
            </a:r>
            <a:r>
              <a:rPr spc="-20" dirty="0"/>
              <a:t> </a:t>
            </a:r>
            <a:r>
              <a:rPr dirty="0"/>
              <a:t>ΓΙΑ</a:t>
            </a:r>
            <a:r>
              <a:rPr spc="-15" dirty="0"/>
              <a:t> </a:t>
            </a:r>
            <a:r>
              <a:rPr spc="-5" dirty="0"/>
              <a:t>ΤΗΝ</a:t>
            </a:r>
            <a:r>
              <a:rPr spc="-20" dirty="0"/>
              <a:t> </a:t>
            </a:r>
            <a:r>
              <a:rPr spc="-5" dirty="0"/>
              <a:t>ΑΣΦΑΛΙΣΤΙΚΗ</a:t>
            </a:r>
            <a:r>
              <a:rPr spc="-20" dirty="0"/>
              <a:t> </a:t>
            </a:r>
            <a:r>
              <a:rPr spc="-30" dirty="0"/>
              <a:t>ΙΚΑΝΟΤΗΤΑ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068" y="1215009"/>
            <a:ext cx="76606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3. </a:t>
            </a:r>
            <a:r>
              <a:rPr sz="1800" spc="-5" dirty="0">
                <a:latin typeface="Calibri"/>
                <a:cs typeface="Calibri"/>
              </a:rPr>
              <a:t>Κάνετε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«είσοδο»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κωδικούς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TAXISNET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(αν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έχετε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κωδικούς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5" dirty="0">
                <a:latin typeface="Calibri"/>
                <a:cs typeface="Calibri"/>
              </a:rPr>
              <a:t>βγάλετε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νέους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σελίδα 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https://www1.gsis.gr/registration/chooseRegistrationType.htm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350007"/>
            <a:ext cx="7525511" cy="30495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406730"/>
            <a:ext cx="5538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ΟΔΗΓΙΕΣ</a:t>
            </a:r>
            <a:r>
              <a:rPr sz="2400" spc="-20" dirty="0"/>
              <a:t> </a:t>
            </a:r>
            <a:r>
              <a:rPr sz="2400" dirty="0"/>
              <a:t>ΓΙΑ</a:t>
            </a:r>
            <a:r>
              <a:rPr sz="2400" spc="-15" dirty="0"/>
              <a:t> </a:t>
            </a:r>
            <a:r>
              <a:rPr sz="2400" spc="-5" dirty="0"/>
              <a:t>ΤΗΝ</a:t>
            </a:r>
            <a:r>
              <a:rPr sz="2400" spc="-20" dirty="0"/>
              <a:t> </a:t>
            </a:r>
            <a:r>
              <a:rPr sz="2400" spc="-5" dirty="0"/>
              <a:t>ΑΣΦΑΛΙΣΤΙΚΗ</a:t>
            </a:r>
            <a:r>
              <a:rPr sz="2400" spc="-20" dirty="0"/>
              <a:t> </a:t>
            </a:r>
            <a:r>
              <a:rPr sz="2400" spc="-30" dirty="0"/>
              <a:t>ΙΚΑΝΟΤΗΤΑ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2815" y="957529"/>
            <a:ext cx="7389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 </a:t>
            </a:r>
            <a:r>
              <a:rPr sz="1800" spc="-5" dirty="0">
                <a:latin typeface="Calibri"/>
                <a:cs typeface="Calibri"/>
              </a:rPr>
              <a:t>Εμφανίζεται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ασφαλιστική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σας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ικανότητα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Ταμείο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οποίο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ανήκετε.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Στέλνετε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αποθηκευμένο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αρχείο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screen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συγκεκριμένη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σελίδα.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84" y="1773935"/>
            <a:ext cx="8401812" cy="42108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65502"/>
            <a:ext cx="791337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ΠΡΟΣΟΧΗ!!!!</a:t>
            </a:r>
            <a:endParaRPr sz="1600">
              <a:latin typeface="Calibri"/>
              <a:cs typeface="Calibri"/>
            </a:endParaRPr>
          </a:p>
          <a:p>
            <a:pPr marL="12700" marR="46291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Όταν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αποστέλλετε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email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στο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Γραφείο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Πρακτικής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Άσκησης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Α.Π.Θ.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το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email </a:t>
            </a:r>
            <a:r>
              <a:rPr sz="1600" b="1" spc="-10" dirty="0">
                <a:latin typeface="Calibri"/>
                <a:cs typeface="Calibri"/>
              </a:rPr>
              <a:t>θα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πρέπει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να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περιλαμβάνει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κείμενο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με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τη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μορφή: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Ονοματεπώνυμο: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………………….</a:t>
            </a:r>
            <a:endParaRPr sz="160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Τμήμα: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………………….</a:t>
            </a:r>
            <a:endParaRPr sz="1600">
              <a:latin typeface="Calibri"/>
              <a:cs typeface="Calibri"/>
            </a:endParaRPr>
          </a:p>
          <a:p>
            <a:pPr marL="131445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latin typeface="Calibri"/>
                <a:cs typeface="Calibri"/>
              </a:rPr>
              <a:t>«Σας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αποστέλλω</a:t>
            </a:r>
            <a:r>
              <a:rPr sz="1400" i="1" spc="-10" dirty="0">
                <a:latin typeface="Calibri"/>
                <a:cs typeface="Calibri"/>
              </a:rPr>
              <a:t> τα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απαραίτητα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έγγραφα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για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την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Πρακτική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Άσκηση:</a:t>
            </a:r>
            <a:endParaRPr sz="1400">
              <a:latin typeface="Calibri"/>
              <a:cs typeface="Calibri"/>
            </a:endParaRPr>
          </a:p>
          <a:p>
            <a:pPr marL="131445" marR="5344795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Βεβαίωση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Αριθμού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Μητρώου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ΙΚΑ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Βιβλιάριο Ασθενείας </a:t>
            </a:r>
            <a:r>
              <a:rPr sz="1400" i="1" dirty="0">
                <a:latin typeface="Calibri"/>
                <a:cs typeface="Calibri"/>
              </a:rPr>
              <a:t>ή </a:t>
            </a:r>
            <a:r>
              <a:rPr sz="1400" i="1" spc="-5" dirty="0">
                <a:latin typeface="Calibri"/>
                <a:cs typeface="Calibri"/>
              </a:rPr>
              <a:t>Υγείας </a:t>
            </a:r>
            <a:r>
              <a:rPr sz="1400" i="1" dirty="0">
                <a:latin typeface="Calibri"/>
                <a:cs typeface="Calibri"/>
              </a:rPr>
              <a:t> Έντυπο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Ατ13»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***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Email που δεν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έχουν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παραπάνω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μορφή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δεν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θα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γίνονται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δεκτά!!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***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***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SOS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***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Βεβαιωθείτε</a:t>
            </a:r>
            <a:r>
              <a:rPr sz="16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για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εγκυρότητα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των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στοιχείων</a:t>
            </a:r>
            <a:r>
              <a:rPr sz="16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που αναγράφετε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έντυπο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Ατ13!!</a:t>
            </a:r>
            <a:endParaRPr sz="16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Έντυπα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Ατ13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τα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οποία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δεν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φέρουν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υπογραφές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δεν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είναι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σωστά</a:t>
            </a:r>
            <a:r>
              <a:rPr sz="16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συμπληρωμένα</a:t>
            </a:r>
            <a:r>
              <a:rPr sz="16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δεν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θα </a:t>
            </a:r>
            <a:r>
              <a:rPr sz="1600" b="1" spc="-3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γίνονται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δεκτά!!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67868" y="2781300"/>
            <a:ext cx="5975985" cy="1584960"/>
          </a:xfrm>
          <a:custGeom>
            <a:avLst/>
            <a:gdLst/>
            <a:ahLst/>
            <a:cxnLst/>
            <a:rect l="l" t="t" r="r" b="b"/>
            <a:pathLst>
              <a:path w="5975985" h="1584960">
                <a:moveTo>
                  <a:pt x="0" y="264160"/>
                </a:moveTo>
                <a:lnTo>
                  <a:pt x="4256" y="216668"/>
                </a:lnTo>
                <a:lnTo>
                  <a:pt x="16527" y="171973"/>
                </a:lnTo>
                <a:lnTo>
                  <a:pt x="36067" y="130819"/>
                </a:lnTo>
                <a:lnTo>
                  <a:pt x="62129" y="93952"/>
                </a:lnTo>
                <a:lnTo>
                  <a:pt x="93967" y="62116"/>
                </a:lnTo>
                <a:lnTo>
                  <a:pt x="130836" y="36058"/>
                </a:lnTo>
                <a:lnTo>
                  <a:pt x="171988" y="16522"/>
                </a:lnTo>
                <a:lnTo>
                  <a:pt x="216678" y="4254"/>
                </a:lnTo>
                <a:lnTo>
                  <a:pt x="264159" y="0"/>
                </a:lnTo>
                <a:lnTo>
                  <a:pt x="5711444" y="0"/>
                </a:lnTo>
                <a:lnTo>
                  <a:pt x="5758935" y="4254"/>
                </a:lnTo>
                <a:lnTo>
                  <a:pt x="5803630" y="16522"/>
                </a:lnTo>
                <a:lnTo>
                  <a:pt x="5844784" y="36058"/>
                </a:lnTo>
                <a:lnTo>
                  <a:pt x="5881651" y="62116"/>
                </a:lnTo>
                <a:lnTo>
                  <a:pt x="5913487" y="93952"/>
                </a:lnTo>
                <a:lnTo>
                  <a:pt x="5939545" y="130819"/>
                </a:lnTo>
                <a:lnTo>
                  <a:pt x="5959081" y="171973"/>
                </a:lnTo>
                <a:lnTo>
                  <a:pt x="5971349" y="216668"/>
                </a:lnTo>
                <a:lnTo>
                  <a:pt x="5975604" y="264160"/>
                </a:lnTo>
                <a:lnTo>
                  <a:pt x="5975604" y="1320800"/>
                </a:lnTo>
                <a:lnTo>
                  <a:pt x="5971349" y="1368291"/>
                </a:lnTo>
                <a:lnTo>
                  <a:pt x="5959081" y="1412986"/>
                </a:lnTo>
                <a:lnTo>
                  <a:pt x="5939545" y="1454140"/>
                </a:lnTo>
                <a:lnTo>
                  <a:pt x="5913487" y="1491007"/>
                </a:lnTo>
                <a:lnTo>
                  <a:pt x="5881651" y="1522843"/>
                </a:lnTo>
                <a:lnTo>
                  <a:pt x="5844784" y="1548901"/>
                </a:lnTo>
                <a:lnTo>
                  <a:pt x="5803630" y="1568437"/>
                </a:lnTo>
                <a:lnTo>
                  <a:pt x="5758935" y="1580705"/>
                </a:lnTo>
                <a:lnTo>
                  <a:pt x="5711444" y="1584960"/>
                </a:lnTo>
                <a:lnTo>
                  <a:pt x="264159" y="1584960"/>
                </a:lnTo>
                <a:lnTo>
                  <a:pt x="216678" y="1580705"/>
                </a:lnTo>
                <a:lnTo>
                  <a:pt x="171988" y="1568437"/>
                </a:lnTo>
                <a:lnTo>
                  <a:pt x="130836" y="1548901"/>
                </a:lnTo>
                <a:lnTo>
                  <a:pt x="93967" y="1522843"/>
                </a:lnTo>
                <a:lnTo>
                  <a:pt x="62129" y="1491007"/>
                </a:lnTo>
                <a:lnTo>
                  <a:pt x="36067" y="1454140"/>
                </a:lnTo>
                <a:lnTo>
                  <a:pt x="16527" y="1412986"/>
                </a:lnTo>
                <a:lnTo>
                  <a:pt x="4256" y="1368291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57912">
            <a:solidFill>
              <a:srgbClr val="385D8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53183" y="1144524"/>
            <a:ext cx="5451475" cy="899160"/>
            <a:chOff x="1853183" y="1144524"/>
            <a:chExt cx="5451475" cy="899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3183" y="1144524"/>
              <a:ext cx="1382268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1144524"/>
              <a:ext cx="4509515" cy="89916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92579" y="747140"/>
            <a:ext cx="49460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Κατάθεση</a:t>
            </a:r>
            <a:r>
              <a:rPr sz="3200" spc="-55" dirty="0"/>
              <a:t> </a:t>
            </a:r>
            <a:r>
              <a:rPr sz="3200" spc="-5" dirty="0"/>
              <a:t>εγγράφων</a:t>
            </a:r>
            <a:endParaRPr sz="3200"/>
          </a:p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</a:rPr>
              <a:t>ΠΡΙΝ </a:t>
            </a:r>
            <a:r>
              <a:rPr sz="3200" spc="-5" dirty="0"/>
              <a:t>ΤΗΝ</a:t>
            </a:r>
            <a:r>
              <a:rPr sz="3200" spc="-10" dirty="0"/>
              <a:t> </a:t>
            </a:r>
            <a:r>
              <a:rPr sz="3200" spc="-30" dirty="0"/>
              <a:t>ΠΡΑΚΤΙΚΗ</a:t>
            </a:r>
            <a:r>
              <a:rPr sz="3200" spc="-10" dirty="0"/>
              <a:t> </a:t>
            </a:r>
            <a:r>
              <a:rPr sz="3200" dirty="0"/>
              <a:t>ΑΣΚΗΣΗ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31034"/>
            <a:ext cx="782955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Παρακαλούμε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παρακολουθείτε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dirty="0">
                <a:latin typeface="Calibri"/>
                <a:cs typeface="Calibri"/>
              </a:rPr>
              <a:t> email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σας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(προσωπικό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ιδρυματικό</a:t>
            </a:r>
            <a:r>
              <a:rPr sz="2400" spc="-10" dirty="0">
                <a:latin typeface="Calibri"/>
                <a:cs typeface="Calibri"/>
              </a:rPr>
              <a:t> λογαριασμό)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όπου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στέλνουμε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διάφορες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ενημερώσεις.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5600" marR="198755" indent="-343535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5" dirty="0">
                <a:latin typeface="Calibri"/>
                <a:cs typeface="Calibri"/>
              </a:rPr>
              <a:t>περίπτωση </a:t>
            </a:r>
            <a:r>
              <a:rPr sz="2400" dirty="0">
                <a:latin typeface="Calibri"/>
                <a:cs typeface="Calibri"/>
              </a:rPr>
              <a:t>μη </a:t>
            </a:r>
            <a:r>
              <a:rPr sz="2400" spc="-5" dirty="0">
                <a:latin typeface="Calibri"/>
                <a:cs typeface="Calibri"/>
              </a:rPr>
              <a:t>ανταπόκρισης </a:t>
            </a:r>
            <a:r>
              <a:rPr sz="2400" spc="-15" dirty="0">
                <a:latin typeface="Calibri"/>
                <a:cs typeface="Calibri"/>
              </a:rPr>
              <a:t>υπάρχει το </a:t>
            </a:r>
            <a:r>
              <a:rPr sz="2400" spc="-5" dirty="0">
                <a:latin typeface="Calibri"/>
                <a:cs typeface="Calibri"/>
              </a:rPr>
              <a:t>ενδεχόμενο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ακυρωθείτε</a:t>
            </a:r>
            <a:r>
              <a:rPr sz="2400" spc="-5" dirty="0">
                <a:latin typeface="Calibri"/>
                <a:cs typeface="Calibri"/>
              </a:rPr>
              <a:t> από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 </a:t>
            </a:r>
            <a:r>
              <a:rPr sz="2400" spc="-20" dirty="0">
                <a:latin typeface="Calibri"/>
                <a:cs typeface="Calibri"/>
              </a:rPr>
              <a:t>διαδικασία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επιλογής.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093" y="854151"/>
            <a:ext cx="8067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Επικοινωνία</a:t>
            </a:r>
            <a:r>
              <a:rPr sz="3200" dirty="0"/>
              <a:t> </a:t>
            </a:r>
            <a:r>
              <a:rPr sz="3200" spc="-5" dirty="0"/>
              <a:t>με</a:t>
            </a:r>
            <a:r>
              <a:rPr sz="3200" dirty="0"/>
              <a:t> </a:t>
            </a:r>
            <a:r>
              <a:rPr sz="3200" spc="-10" dirty="0"/>
              <a:t>το</a:t>
            </a:r>
            <a:r>
              <a:rPr sz="3200" spc="20" dirty="0"/>
              <a:t> </a:t>
            </a:r>
            <a:r>
              <a:rPr sz="3200" dirty="0"/>
              <a:t>Γραφείο</a:t>
            </a:r>
            <a:r>
              <a:rPr sz="3200" spc="-10" dirty="0"/>
              <a:t> </a:t>
            </a:r>
            <a:r>
              <a:rPr sz="3200" dirty="0"/>
              <a:t>Πρακτικής Άσκησης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4438"/>
            <a:ext cx="8033384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2065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Μόνο έναντι </a:t>
            </a:r>
            <a:r>
              <a:rPr sz="2000" spc="-15" dirty="0">
                <a:latin typeface="Calibri"/>
                <a:cs typeface="Calibri"/>
              </a:rPr>
              <a:t>εργατικού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ατυχήματος στον συγκεκριμένο </a:t>
            </a:r>
            <a:r>
              <a:rPr sz="2000" spc="-10" dirty="0">
                <a:latin typeface="Calibri"/>
                <a:cs typeface="Calibri"/>
              </a:rPr>
              <a:t>Φορέα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20" dirty="0">
                <a:latin typeface="Calibri"/>
                <a:cs typeface="Calibri"/>
              </a:rPr>
              <a:t>το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συγκεκριμένο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χρονικό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διάστημα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(1%).</a:t>
            </a:r>
            <a:endParaRPr sz="2000">
              <a:latin typeface="Calibri"/>
              <a:cs typeface="Calibri"/>
            </a:endParaRPr>
          </a:p>
          <a:p>
            <a:pPr marL="12700" marR="10795" algn="just">
              <a:lnSpc>
                <a:spcPct val="100000"/>
              </a:lnSpc>
              <a:spcBef>
                <a:spcPts val="30"/>
              </a:spcBef>
            </a:pPr>
            <a:r>
              <a:rPr sz="1600" spc="-75" dirty="0">
                <a:latin typeface="Calibri"/>
                <a:cs typeface="Calibri"/>
              </a:rPr>
              <a:t>Το </a:t>
            </a:r>
            <a:r>
              <a:rPr sz="1600" dirty="0">
                <a:latin typeface="Calibri"/>
                <a:cs typeface="Calibri"/>
              </a:rPr>
              <a:t>1% της </a:t>
            </a:r>
            <a:r>
              <a:rPr sz="1600" spc="-5" dirty="0">
                <a:latin typeface="Calibri"/>
                <a:cs typeface="Calibri"/>
              </a:rPr>
              <a:t>ασφάλισης αντιστοιχεί σε </a:t>
            </a:r>
            <a:r>
              <a:rPr sz="1600" dirty="0">
                <a:latin typeface="Calibri"/>
                <a:cs typeface="Calibri"/>
              </a:rPr>
              <a:t>10,11 </a:t>
            </a:r>
            <a:r>
              <a:rPr sz="1600" spc="-5" dirty="0">
                <a:latin typeface="Calibri"/>
                <a:cs typeface="Calibri"/>
              </a:rPr>
              <a:t>€ </a:t>
            </a:r>
            <a:r>
              <a:rPr sz="1600" spc="-10" dirty="0">
                <a:latin typeface="Calibri"/>
                <a:cs typeface="Calibri"/>
              </a:rPr>
              <a:t>μηνιαίως, </a:t>
            </a:r>
            <a:r>
              <a:rPr sz="1600" dirty="0">
                <a:latin typeface="Calibri"/>
                <a:cs typeface="Calibri"/>
              </a:rPr>
              <a:t>το </a:t>
            </a:r>
            <a:r>
              <a:rPr sz="1600" spc="-5" dirty="0">
                <a:latin typeface="Calibri"/>
                <a:cs typeface="Calibri"/>
              </a:rPr>
              <a:t>οποίο υπολογίζεται, βάσει νόμου, </a:t>
            </a:r>
            <a:r>
              <a:rPr sz="1600" dirty="0">
                <a:latin typeface="Calibri"/>
                <a:cs typeface="Calibri"/>
              </a:rPr>
              <a:t>επί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 </a:t>
            </a:r>
            <a:r>
              <a:rPr sz="1600" spc="-5" dirty="0">
                <a:latin typeface="Calibri"/>
                <a:cs typeface="Calibri"/>
              </a:rPr>
              <a:t>τεκμαρτού ημερομισθίου </a:t>
            </a:r>
            <a:r>
              <a:rPr sz="1600" spc="-10" dirty="0">
                <a:latin typeface="Calibri"/>
                <a:cs typeface="Calibri"/>
              </a:rPr>
              <a:t>ανειδίκευτου </a:t>
            </a:r>
            <a:r>
              <a:rPr sz="1600" spc="-5" dirty="0">
                <a:latin typeface="Calibri"/>
                <a:cs typeface="Calibri"/>
              </a:rPr>
              <a:t>εργάτη </a:t>
            </a:r>
            <a:r>
              <a:rPr sz="1600" spc="-10" dirty="0">
                <a:latin typeface="Calibri"/>
                <a:cs typeface="Calibri"/>
              </a:rPr>
              <a:t>(δηλαδή </a:t>
            </a:r>
            <a:r>
              <a:rPr sz="1600" dirty="0">
                <a:latin typeface="Calibri"/>
                <a:cs typeface="Calibri"/>
              </a:rPr>
              <a:t>επί </a:t>
            </a:r>
            <a:r>
              <a:rPr sz="1600" spc="-10" dirty="0">
                <a:latin typeface="Calibri"/>
                <a:cs typeface="Calibri"/>
              </a:rPr>
              <a:t>του μηνιαίου </a:t>
            </a:r>
            <a:r>
              <a:rPr sz="1600" spc="-5" dirty="0">
                <a:latin typeface="Calibri"/>
                <a:cs typeface="Calibri"/>
              </a:rPr>
              <a:t>ποσού 1011 €). </a:t>
            </a:r>
            <a:r>
              <a:rPr sz="1600" spc="-150" dirty="0">
                <a:latin typeface="Calibri"/>
                <a:cs typeface="Calibri"/>
              </a:rPr>
              <a:t>Το </a:t>
            </a:r>
            <a:r>
              <a:rPr sz="1600" spc="-1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ποσό </a:t>
            </a:r>
            <a:r>
              <a:rPr sz="1600" dirty="0">
                <a:latin typeface="Calibri"/>
                <a:cs typeface="Calibri"/>
              </a:rPr>
              <a:t>επί </a:t>
            </a:r>
            <a:r>
              <a:rPr sz="1600" spc="-10" dirty="0">
                <a:latin typeface="Calibri"/>
                <a:cs typeface="Calibri"/>
              </a:rPr>
              <a:t>του </a:t>
            </a:r>
            <a:r>
              <a:rPr sz="1600" spc="-5" dirty="0">
                <a:latin typeface="Calibri"/>
                <a:cs typeface="Calibri"/>
              </a:rPr>
              <a:t>οποίου </a:t>
            </a:r>
            <a:r>
              <a:rPr sz="1600" spc="-10" dirty="0">
                <a:latin typeface="Calibri"/>
                <a:cs typeface="Calibri"/>
              </a:rPr>
              <a:t>υπολογίζεται το </a:t>
            </a:r>
            <a:r>
              <a:rPr sz="1600" spc="-5" dirty="0">
                <a:latin typeface="Calibri"/>
                <a:cs typeface="Calibri"/>
              </a:rPr>
              <a:t>ΙΚΑ είναι </a:t>
            </a:r>
            <a:r>
              <a:rPr sz="1600" spc="-10" dirty="0">
                <a:latin typeface="Calibri"/>
                <a:cs typeface="Calibri"/>
              </a:rPr>
              <a:t>ανεξάρτητο </a:t>
            </a:r>
            <a:r>
              <a:rPr sz="1600" spc="-5" dirty="0">
                <a:latin typeface="Calibri"/>
                <a:cs typeface="Calibri"/>
              </a:rPr>
              <a:t>από </a:t>
            </a:r>
            <a:r>
              <a:rPr sz="1600" spc="-10" dirty="0">
                <a:latin typeface="Calibri"/>
                <a:cs typeface="Calibri"/>
              </a:rPr>
              <a:t>το </a:t>
            </a:r>
            <a:r>
              <a:rPr sz="1600" dirty="0">
                <a:latin typeface="Calibri"/>
                <a:cs typeface="Calibri"/>
              </a:rPr>
              <a:t>ποσό </a:t>
            </a:r>
            <a:r>
              <a:rPr sz="1600" spc="-5" dirty="0">
                <a:latin typeface="Calibri"/>
                <a:cs typeface="Calibri"/>
              </a:rPr>
              <a:t>που αντιστοιχεί </a:t>
            </a:r>
            <a:r>
              <a:rPr sz="1600" dirty="0">
                <a:latin typeface="Calibri"/>
                <a:cs typeface="Calibri"/>
              </a:rPr>
              <a:t>στη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σύμβαση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του/της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φοιτητή/της.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Δεν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παύει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η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προσωπική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ασφάλιση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άμεση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ή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έμμεση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αντιθέτως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απαιτείται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9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Σε</a:t>
            </a:r>
            <a:r>
              <a:rPr sz="2000" u="heavy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περίπτωση</a:t>
            </a:r>
            <a:r>
              <a:rPr sz="2000" u="heavy" spc="40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που</a:t>
            </a:r>
            <a:r>
              <a:rPr sz="2000" u="heavy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ο/η</a:t>
            </a:r>
            <a:r>
              <a:rPr sz="2000" u="heavy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φοιτητής/τρια</a:t>
            </a:r>
            <a:r>
              <a:rPr sz="2000" u="heavy" spc="4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δεν</a:t>
            </a:r>
            <a:r>
              <a:rPr sz="2000" u="heavy" spc="4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διαθέτει</a:t>
            </a:r>
            <a:r>
              <a:rPr sz="2000" u="heavy" spc="40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ιατροφαρμακευτική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κάλυψη</a:t>
            </a:r>
            <a:r>
              <a:rPr sz="2000" u="heavy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(έμμεσα</a:t>
            </a:r>
            <a:r>
              <a:rPr sz="2000" u="heavy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ή</a:t>
            </a: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άμεσα)</a:t>
            </a:r>
            <a:r>
              <a:rPr sz="2000" u="heavy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τότε</a:t>
            </a: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το</a:t>
            </a:r>
            <a:r>
              <a:rPr sz="20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ποσό</a:t>
            </a:r>
            <a:r>
              <a:rPr sz="2000" u="heavy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που</a:t>
            </a: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αποδίδεται</a:t>
            </a:r>
            <a:r>
              <a:rPr sz="2000" u="heavy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στο</a:t>
            </a: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ΙΚΑ</a:t>
            </a:r>
            <a:r>
              <a:rPr sz="2000" u="heavy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είναι</a:t>
            </a: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75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€</a:t>
            </a:r>
            <a:r>
              <a:rPr sz="20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μήνα).</a:t>
            </a:r>
            <a:endParaRPr sz="2000">
              <a:latin typeface="Calibri"/>
              <a:cs typeface="Calibri"/>
            </a:endParaRPr>
          </a:p>
          <a:p>
            <a:pPr marL="1041400" marR="8890" indent="-114300">
              <a:lnSpc>
                <a:spcPct val="100000"/>
              </a:lnSpc>
              <a:tabLst>
                <a:tab pos="3553460" algn="l"/>
                <a:tab pos="4408170" algn="l"/>
                <a:tab pos="6414135" algn="l"/>
                <a:tab pos="7155180" algn="l"/>
              </a:tabLst>
            </a:pPr>
            <a:r>
              <a:rPr sz="2000" spc="-5" dirty="0">
                <a:latin typeface="Calibri"/>
                <a:cs typeface="Calibri"/>
              </a:rPr>
              <a:t>*Σ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4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ν 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2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ρίπ</a:t>
            </a:r>
            <a:r>
              <a:rPr sz="2000" spc="-20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ωσ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αυτ</a:t>
            </a:r>
            <a:r>
              <a:rPr sz="2000" dirty="0">
                <a:latin typeface="Calibri"/>
                <a:cs typeface="Calibri"/>
              </a:rPr>
              <a:t>ή	μ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5" dirty="0">
                <a:latin typeface="Calibri"/>
                <a:cs typeface="Calibri"/>
              </a:rPr>
              <a:t>ορ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ί	να 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10" dirty="0">
                <a:latin typeface="Calibri"/>
                <a:cs typeface="Calibri"/>
              </a:rPr>
              <a:t>π</a:t>
            </a:r>
            <a:r>
              <a:rPr sz="2000" spc="-15" dirty="0">
                <a:latin typeface="Calibri"/>
                <a:cs typeface="Calibri"/>
              </a:rPr>
              <a:t>ι</a:t>
            </a:r>
            <a:r>
              <a:rPr sz="2000" spc="-60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νω</a:t>
            </a:r>
            <a:r>
              <a:rPr sz="2000" dirty="0">
                <a:latin typeface="Calibri"/>
                <a:cs typeface="Calibri"/>
              </a:rPr>
              <a:t>νήσει	με 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	</a:t>
            </a:r>
            <a:r>
              <a:rPr sz="2000" spc="-20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5" dirty="0">
                <a:latin typeface="Calibri"/>
                <a:cs typeface="Calibri"/>
              </a:rPr>
              <a:t>φε</a:t>
            </a:r>
            <a:r>
              <a:rPr sz="2000" spc="-1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ο  </a:t>
            </a:r>
            <a:r>
              <a:rPr sz="2000" spc="-5" dirty="0">
                <a:latin typeface="Calibri"/>
                <a:cs typeface="Calibri"/>
              </a:rPr>
              <a:t>Πρακτικής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Άσκησης,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προκειμένου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5" dirty="0">
                <a:latin typeface="Calibri"/>
                <a:cs typeface="Calibri"/>
              </a:rPr>
              <a:t> βρεθεί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εναλλακτική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λύση.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8194" y="738886"/>
            <a:ext cx="1774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Ασφάλιση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6290" y="1786585"/>
            <a:ext cx="802830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86409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Να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υπογράψει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στο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Φορέα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Υποδοχής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το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πρωτόκολλο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συνεργασίας </a:t>
            </a:r>
            <a:r>
              <a:rPr sz="2400" spc="-5" dirty="0">
                <a:latin typeface="Calibri"/>
                <a:cs typeface="Calibri"/>
              </a:rPr>
              <a:t>(θα </a:t>
            </a:r>
            <a:r>
              <a:rPr sz="2400" spc="-10" dirty="0">
                <a:latin typeface="Calibri"/>
                <a:cs typeface="Calibri"/>
              </a:rPr>
              <a:t>έχει </a:t>
            </a:r>
            <a:r>
              <a:rPr sz="2400" spc="-5" dirty="0">
                <a:latin typeface="Calibri"/>
                <a:cs typeface="Calibri"/>
              </a:rPr>
              <a:t>ήδη σταλεί στο </a:t>
            </a:r>
            <a:r>
              <a:rPr sz="2400" spc="-10" dirty="0">
                <a:latin typeface="Calibri"/>
                <a:cs typeface="Calibri"/>
              </a:rPr>
              <a:t>Φορέα </a:t>
            </a:r>
            <a:r>
              <a:rPr sz="2400" spc="-5" dirty="0">
                <a:latin typeface="Calibri"/>
                <a:cs typeface="Calibri"/>
              </a:rPr>
              <a:t>Υποδοχής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φέρει στο </a:t>
            </a:r>
            <a:r>
              <a:rPr sz="2400" dirty="0">
                <a:latin typeface="Calibri"/>
                <a:cs typeface="Calibri"/>
              </a:rPr>
              <a:t>Γραφείο </a:t>
            </a:r>
            <a:r>
              <a:rPr sz="2400" spc="-5" dirty="0">
                <a:latin typeface="Calibri"/>
                <a:cs typeface="Calibri"/>
              </a:rPr>
              <a:t>Πρακτικής Άσκησης </a:t>
            </a:r>
            <a:r>
              <a:rPr sz="2400" spc="-10" dirty="0">
                <a:latin typeface="Calibri"/>
                <a:cs typeface="Calibri"/>
              </a:rPr>
              <a:t>τα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(από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αντίγραφα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πρωτότυπες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υπογραφές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endParaRPr sz="2400">
              <a:latin typeface="Calibri"/>
              <a:cs typeface="Calibri"/>
            </a:endParaRPr>
          </a:p>
          <a:p>
            <a:pPr marL="299085" marR="321310">
              <a:lnSpc>
                <a:spcPct val="100000"/>
              </a:lnSpc>
              <a:spcBef>
                <a:spcPts val="5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σφραγίδα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εντός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των</a:t>
            </a:r>
            <a:r>
              <a:rPr sz="2400" dirty="0">
                <a:latin typeface="Calibri"/>
                <a:cs typeface="Calibri"/>
              </a:rPr>
              <a:t> 7 </a:t>
            </a:r>
            <a:r>
              <a:rPr sz="2400" spc="-10" dirty="0">
                <a:latin typeface="Calibri"/>
                <a:cs typeface="Calibri"/>
              </a:rPr>
              <a:t>πρώτων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ημερών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dirty="0">
                <a:latin typeface="Calibri"/>
                <a:cs typeface="Calibri"/>
              </a:rPr>
              <a:t> έναρξη</a:t>
            </a:r>
            <a:r>
              <a:rPr sz="2400" spc="-10" dirty="0">
                <a:latin typeface="Calibri"/>
                <a:cs typeface="Calibri"/>
              </a:rPr>
              <a:t> της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πρακτικής.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Προσοχή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Φορέας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οποίο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πραγματοποιεί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Πρακτική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του/της</a:t>
            </a:r>
            <a:r>
              <a:rPr sz="2400" spc="-5" dirty="0">
                <a:latin typeface="Calibri"/>
                <a:cs typeface="Calibri"/>
              </a:rPr>
              <a:t> Άσκηση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είναι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μόνο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Φορέας</a:t>
            </a:r>
            <a:r>
              <a:rPr sz="2400" spc="-5" dirty="0">
                <a:latin typeface="Calibri"/>
                <a:cs typeface="Calibri"/>
              </a:rPr>
              <a:t> Υποδοχής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4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δεν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καμία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σχέση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εργασίας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το/τη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φοιτητή/τρια.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55419" y="996696"/>
            <a:ext cx="6567170" cy="845819"/>
            <a:chOff x="1455419" y="996696"/>
            <a:chExt cx="6567170" cy="845819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419" y="996696"/>
              <a:ext cx="1964435" cy="845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6936" y="996696"/>
              <a:ext cx="1383791" cy="845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7808" y="996696"/>
              <a:ext cx="4224528" cy="84581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79829" y="717041"/>
            <a:ext cx="6093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240"/>
              </a:lnSpc>
              <a:spcBef>
                <a:spcPts val="100"/>
              </a:spcBef>
            </a:pPr>
            <a:r>
              <a:rPr sz="3000" spc="-5" dirty="0"/>
              <a:t>Υποχρεώσεις </a:t>
            </a:r>
            <a:r>
              <a:rPr sz="3000" spc="-15" dirty="0"/>
              <a:t>φοιτητών/τριών</a:t>
            </a:r>
            <a:endParaRPr sz="3000"/>
          </a:p>
          <a:p>
            <a:pPr algn="ctr">
              <a:lnSpc>
                <a:spcPts val="3240"/>
              </a:lnSpc>
            </a:pPr>
            <a:r>
              <a:rPr sz="3000" spc="-85" dirty="0"/>
              <a:t>ΒΗΜΑΤΑ</a:t>
            </a:r>
            <a:r>
              <a:rPr sz="3000" spc="-25" dirty="0"/>
              <a:t> </a:t>
            </a:r>
            <a:r>
              <a:rPr sz="3000" dirty="0">
                <a:solidFill>
                  <a:srgbClr val="FF0000"/>
                </a:solidFill>
              </a:rPr>
              <a:t>ΠΡΙΝ</a:t>
            </a:r>
            <a:r>
              <a:rPr sz="3000" spc="-25" dirty="0">
                <a:solidFill>
                  <a:srgbClr val="FF0000"/>
                </a:solidFill>
              </a:rPr>
              <a:t> </a:t>
            </a:r>
            <a:r>
              <a:rPr sz="3000" dirty="0"/>
              <a:t>ΤΗΝ</a:t>
            </a:r>
            <a:r>
              <a:rPr sz="3000" spc="-35" dirty="0"/>
              <a:t> </a:t>
            </a:r>
            <a:r>
              <a:rPr sz="3000" spc="-25" dirty="0"/>
              <a:t>ΠΡΑΚΤΙΚΗ</a:t>
            </a:r>
            <a:r>
              <a:rPr sz="3000" spc="-40" dirty="0"/>
              <a:t> </a:t>
            </a:r>
            <a:r>
              <a:rPr sz="3000" dirty="0"/>
              <a:t>ΑΣΚΗΣΗ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728342"/>
            <a:ext cx="8034020" cy="3778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9930" marR="774065" indent="-247713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ΠΡΟΣΟΧΗ!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εβδομάδα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πριν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έναρξη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της </a:t>
            </a:r>
            <a:r>
              <a:rPr sz="2800" b="1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πρακτικής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Να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επισκεφτεί/επικοινωνήσει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με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το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Φορέα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Υποδοχής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για να </a:t>
            </a:r>
            <a:r>
              <a:rPr sz="2400" b="1" spc="-5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γίνουν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οι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απαραίτητες διαδικασίες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για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τη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δήλωση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του/της 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στο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ΠΣ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ΕΡΓΑΝΗ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από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Φορέα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Υποδοχής</a:t>
            </a:r>
            <a:endParaRPr sz="2400">
              <a:latin typeface="Calibri"/>
              <a:cs typeface="Calibri"/>
            </a:endParaRPr>
          </a:p>
          <a:p>
            <a:pPr marL="12700" marR="307975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latin typeface="Calibri"/>
                <a:cs typeface="Calibri"/>
              </a:rPr>
              <a:t>Βάσει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απόφασης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29147/Δ1.10258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από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1.10.2019,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όλοι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οι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Φορείς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Υποδοχής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απασχολούν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φοιτητές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για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Πρακτική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Άσκηση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υποχρεούνται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δηλώνουν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σύστημα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ΕΡΓΑΝΗ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38227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Θα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σταλούν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συγκεκριμένες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πληροφορίες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με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email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55419" y="996696"/>
            <a:ext cx="6567170" cy="845819"/>
            <a:chOff x="1455419" y="996696"/>
            <a:chExt cx="6567170" cy="845819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419" y="996696"/>
              <a:ext cx="1964435" cy="845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6936" y="996696"/>
              <a:ext cx="1383791" cy="845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7808" y="996696"/>
              <a:ext cx="4224528" cy="84581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79829" y="717041"/>
            <a:ext cx="6093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240"/>
              </a:lnSpc>
              <a:spcBef>
                <a:spcPts val="100"/>
              </a:spcBef>
            </a:pPr>
            <a:r>
              <a:rPr sz="3000" spc="-5" dirty="0"/>
              <a:t>Υποχρεώσεις </a:t>
            </a:r>
            <a:r>
              <a:rPr sz="3000" spc="-15" dirty="0"/>
              <a:t>φοιτητών/τριών</a:t>
            </a:r>
            <a:endParaRPr sz="3000"/>
          </a:p>
          <a:p>
            <a:pPr algn="ctr">
              <a:lnSpc>
                <a:spcPts val="3240"/>
              </a:lnSpc>
            </a:pPr>
            <a:r>
              <a:rPr sz="3000" spc="-85" dirty="0"/>
              <a:t>ΒΗΜΑΤΑ</a:t>
            </a:r>
            <a:r>
              <a:rPr sz="3000" spc="-25" dirty="0"/>
              <a:t> </a:t>
            </a:r>
            <a:r>
              <a:rPr sz="3000" dirty="0">
                <a:solidFill>
                  <a:srgbClr val="FF0000"/>
                </a:solidFill>
              </a:rPr>
              <a:t>ΠΡΙΝ</a:t>
            </a:r>
            <a:r>
              <a:rPr sz="3000" spc="-25" dirty="0">
                <a:solidFill>
                  <a:srgbClr val="FF0000"/>
                </a:solidFill>
              </a:rPr>
              <a:t> </a:t>
            </a:r>
            <a:r>
              <a:rPr sz="3000" dirty="0"/>
              <a:t>ΤΗΝ</a:t>
            </a:r>
            <a:r>
              <a:rPr sz="3000" spc="-35" dirty="0"/>
              <a:t> </a:t>
            </a:r>
            <a:r>
              <a:rPr sz="3000" spc="-25" dirty="0"/>
              <a:t>ΠΡΑΚΤΙΚΗ</a:t>
            </a:r>
            <a:r>
              <a:rPr sz="3000" spc="-40" dirty="0"/>
              <a:t> </a:t>
            </a:r>
            <a:r>
              <a:rPr sz="3000" dirty="0"/>
              <a:t>ΑΣΚΗΣΗ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2703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6860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81305" algn="l"/>
              </a:tabLst>
            </a:pPr>
            <a:r>
              <a:rPr sz="2400" spc="-5" dirty="0">
                <a:latin typeface="Calibri"/>
                <a:cs typeface="Calibri"/>
              </a:rPr>
              <a:t>Πρώτη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επαφή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τον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επαγγελματικό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χώρο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απόκτηση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της</a:t>
            </a:r>
            <a:endParaRPr sz="2400">
              <a:latin typeface="Calibri"/>
              <a:cs typeface="Calibri"/>
            </a:endParaRPr>
          </a:p>
          <a:p>
            <a:pPr marL="280670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απαραίτητης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εξωστρέφειας.</a:t>
            </a:r>
            <a:endParaRPr sz="2400">
              <a:latin typeface="Calibri"/>
              <a:cs typeface="Calibri"/>
            </a:endParaRPr>
          </a:p>
          <a:p>
            <a:pPr marL="280670" marR="5080" indent="-268605" algn="just">
              <a:lnSpc>
                <a:spcPct val="100000"/>
              </a:lnSpc>
              <a:buFont typeface="Wingdings"/>
              <a:buChar char=""/>
              <a:tabLst>
                <a:tab pos="281305" algn="l"/>
              </a:tabLst>
            </a:pPr>
            <a:r>
              <a:rPr sz="2400" spc="-5" dirty="0">
                <a:latin typeface="Calibri"/>
                <a:cs typeface="Calibri"/>
              </a:rPr>
              <a:t>Γνωριμία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με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τις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τάσεις</a:t>
            </a:r>
            <a:r>
              <a:rPr sz="2400" spc="-10" dirty="0">
                <a:latin typeface="Calibri"/>
                <a:cs typeface="Calibri"/>
              </a:rPr>
              <a:t> της</a:t>
            </a:r>
            <a:r>
              <a:rPr sz="2400" spc="-5" dirty="0">
                <a:latin typeface="Calibri"/>
                <a:cs typeface="Calibri"/>
              </a:rPr>
              <a:t> αγοράς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τις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δεξιότητες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απαιτούνται.</a:t>
            </a:r>
            <a:endParaRPr sz="2400">
              <a:latin typeface="Calibri"/>
              <a:cs typeface="Calibri"/>
            </a:endParaRPr>
          </a:p>
          <a:p>
            <a:pPr marL="280670" marR="5715" indent="-268605" algn="just">
              <a:lnSpc>
                <a:spcPct val="100000"/>
              </a:lnSpc>
              <a:buFont typeface="Wingdings"/>
              <a:buChar char=""/>
              <a:tabLst>
                <a:tab pos="281305" algn="l"/>
              </a:tabLst>
            </a:pPr>
            <a:r>
              <a:rPr sz="2400" spc="-5" dirty="0">
                <a:latin typeface="Calibri"/>
                <a:cs typeface="Calibri"/>
              </a:rPr>
              <a:t>Εφαρμογή </a:t>
            </a:r>
            <a:r>
              <a:rPr sz="2400" spc="-10" dirty="0">
                <a:latin typeface="Calibri"/>
                <a:cs typeface="Calibri"/>
              </a:rPr>
              <a:t>των </a:t>
            </a:r>
            <a:r>
              <a:rPr sz="2400" spc="-5" dirty="0">
                <a:latin typeface="Calibri"/>
                <a:cs typeface="Calibri"/>
              </a:rPr>
              <a:t>γνώσεων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απέκτησαν </a:t>
            </a:r>
            <a:r>
              <a:rPr sz="2400" spc="-5" dirty="0">
                <a:latin typeface="Calibri"/>
                <a:cs typeface="Calibri"/>
              </a:rPr>
              <a:t>στο Πανεπιστήμιο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πάνω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στον </a:t>
            </a:r>
            <a:r>
              <a:rPr sz="2400" spc="-15" dirty="0">
                <a:latin typeface="Calibri"/>
                <a:cs typeface="Calibri"/>
              </a:rPr>
              <a:t>τομέα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εργασίας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ενδιαφέρει.</a:t>
            </a:r>
            <a:endParaRPr sz="2400">
              <a:latin typeface="Calibri"/>
              <a:cs typeface="Calibri"/>
            </a:endParaRPr>
          </a:p>
          <a:p>
            <a:pPr marL="280670" marR="5080" indent="-268605" algn="just">
              <a:lnSpc>
                <a:spcPct val="100000"/>
              </a:lnSpc>
              <a:buFont typeface="Wingdings"/>
              <a:buChar char=""/>
              <a:tabLst>
                <a:tab pos="281305" algn="l"/>
              </a:tabLst>
            </a:pPr>
            <a:r>
              <a:rPr sz="2400" spc="-5" dirty="0">
                <a:latin typeface="Calibri"/>
                <a:cs typeface="Calibri"/>
              </a:rPr>
              <a:t>Γνωριμία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με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-5" dirty="0">
                <a:latin typeface="Calibri"/>
                <a:cs typeface="Calibri"/>
              </a:rPr>
              <a:t> διάφορα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αντικείμενα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επαγγελματικού </a:t>
            </a:r>
            <a:r>
              <a:rPr sz="2400" spc="-10" dirty="0">
                <a:latin typeface="Calibri"/>
                <a:cs typeface="Calibri"/>
              </a:rPr>
              <a:t> χώρου,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ώστε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επιλέξουν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αυτό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προσφέρει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τα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περισσότερα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οφέλη σε </a:t>
            </a:r>
            <a:r>
              <a:rPr sz="2400" spc="-15" dirty="0">
                <a:latin typeface="Calibri"/>
                <a:cs typeface="Calibri"/>
              </a:rPr>
              <a:t>επαγγελματικό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προσωπικό </a:t>
            </a:r>
            <a:r>
              <a:rPr sz="2400" spc="-5" dirty="0">
                <a:latin typeface="Calibri"/>
                <a:cs typeface="Calibri"/>
              </a:rPr>
              <a:t>επίπεδο.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3857" y="854151"/>
            <a:ext cx="4098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Οφέλη</a:t>
            </a:r>
            <a:r>
              <a:rPr sz="3200" spc="-45" dirty="0"/>
              <a:t> </a:t>
            </a:r>
            <a:r>
              <a:rPr sz="3200" spc="-15" dirty="0"/>
              <a:t>Φοιτητών/τριών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330080"/>
            <a:ext cx="3515867" cy="3925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226" y="1200657"/>
            <a:ext cx="3549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Δήλωση</a:t>
            </a:r>
            <a:r>
              <a:rPr sz="3200" spc="-40" dirty="0"/>
              <a:t> </a:t>
            </a:r>
            <a:r>
              <a:rPr sz="3200" dirty="0"/>
              <a:t>στο</a:t>
            </a:r>
            <a:r>
              <a:rPr sz="3200" spc="-40" dirty="0"/>
              <a:t> </a:t>
            </a:r>
            <a:r>
              <a:rPr sz="3200" dirty="0"/>
              <a:t>ΕΡΓΑΝΗ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4644" y="2427155"/>
            <a:ext cx="7261859" cy="24485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ΠΡΟΣΟΧΗ!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latin typeface="Calibri"/>
                <a:cs typeface="Calibri"/>
              </a:rPr>
              <a:t>Σε </a:t>
            </a:r>
            <a:r>
              <a:rPr sz="2400" b="1" spc="-5" dirty="0">
                <a:latin typeface="Calibri"/>
                <a:cs typeface="Calibri"/>
              </a:rPr>
              <a:t>περίπτωση </a:t>
            </a:r>
            <a:r>
              <a:rPr sz="2400" b="1" spc="-10" dirty="0">
                <a:latin typeface="Calibri"/>
                <a:cs typeface="Calibri"/>
              </a:rPr>
              <a:t>που </a:t>
            </a:r>
            <a:r>
              <a:rPr sz="2400" b="1" dirty="0">
                <a:latin typeface="Calibri"/>
                <a:cs typeface="Calibri"/>
              </a:rPr>
              <a:t>ο </a:t>
            </a:r>
            <a:r>
              <a:rPr sz="2400" b="1" spc="-5" dirty="0">
                <a:latin typeface="Calibri"/>
                <a:cs typeface="Calibri"/>
              </a:rPr>
              <a:t>Φορέας Υποδοχής </a:t>
            </a:r>
            <a:r>
              <a:rPr sz="2400" b="1" spc="-10" dirty="0">
                <a:latin typeface="Calibri"/>
                <a:cs typeface="Calibri"/>
              </a:rPr>
              <a:t>δηλώσει </a:t>
            </a:r>
            <a:r>
              <a:rPr sz="2400" b="1" spc="-15" dirty="0">
                <a:latin typeface="Calibri"/>
                <a:cs typeface="Calibri"/>
              </a:rPr>
              <a:t>τον/την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φοιτητή/τρια </a:t>
            </a:r>
            <a:r>
              <a:rPr sz="2400" b="1" dirty="0">
                <a:latin typeface="Calibri"/>
                <a:cs typeface="Calibri"/>
              </a:rPr>
              <a:t>στο </a:t>
            </a:r>
            <a:r>
              <a:rPr sz="2400" b="1" spc="-5" dirty="0">
                <a:latin typeface="Calibri"/>
                <a:cs typeface="Calibri"/>
              </a:rPr>
              <a:t>ΕΡΓΑΝΗ </a:t>
            </a:r>
            <a:r>
              <a:rPr sz="2400" b="1" spc="-30" dirty="0">
                <a:latin typeface="Calibri"/>
                <a:cs typeface="Calibri"/>
              </a:rPr>
              <a:t>και </a:t>
            </a:r>
            <a:r>
              <a:rPr sz="2400" b="1" dirty="0">
                <a:latin typeface="Calibri"/>
                <a:cs typeface="Calibri"/>
              </a:rPr>
              <a:t>ο/η </a:t>
            </a:r>
            <a:r>
              <a:rPr sz="2400" b="1" spc="-15" dirty="0">
                <a:latin typeface="Calibri"/>
                <a:cs typeface="Calibri"/>
              </a:rPr>
              <a:t>φοιτητής/τρια </a:t>
            </a:r>
            <a:r>
              <a:rPr sz="2400" b="1" spc="-10" dirty="0">
                <a:latin typeface="Calibri"/>
                <a:cs typeface="Calibri"/>
              </a:rPr>
              <a:t>ζητήσει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να </a:t>
            </a:r>
            <a:r>
              <a:rPr sz="2400" b="1" spc="-10" dirty="0">
                <a:latin typeface="Calibri"/>
                <a:cs typeface="Calibri"/>
              </a:rPr>
              <a:t>ακυρώσει </a:t>
            </a:r>
            <a:r>
              <a:rPr sz="2400" b="1" dirty="0">
                <a:latin typeface="Calibri"/>
                <a:cs typeface="Calibri"/>
              </a:rPr>
              <a:t>τη </a:t>
            </a:r>
            <a:r>
              <a:rPr sz="2400" b="1" spc="-10" dirty="0">
                <a:latin typeface="Calibri"/>
                <a:cs typeface="Calibri"/>
              </a:rPr>
              <a:t>σύμβασή </a:t>
            </a:r>
            <a:r>
              <a:rPr sz="2400" b="1" spc="-5" dirty="0">
                <a:latin typeface="Calibri"/>
                <a:cs typeface="Calibri"/>
              </a:rPr>
              <a:t>του/της </a:t>
            </a:r>
            <a:r>
              <a:rPr sz="2400" b="1" dirty="0">
                <a:latin typeface="Calibri"/>
                <a:cs typeface="Calibri"/>
              </a:rPr>
              <a:t>η </a:t>
            </a:r>
            <a:r>
              <a:rPr sz="2400" b="1" spc="-10" dirty="0">
                <a:latin typeface="Calibri"/>
                <a:cs typeface="Calibri"/>
              </a:rPr>
              <a:t>θέση </a:t>
            </a:r>
            <a:r>
              <a:rPr sz="2400" b="1" spc="-15" dirty="0">
                <a:latin typeface="Calibri"/>
                <a:cs typeface="Calibri"/>
              </a:rPr>
              <a:t>χάνεται </a:t>
            </a:r>
            <a:r>
              <a:rPr sz="2400" b="1" spc="-10" dirty="0">
                <a:latin typeface="Calibri"/>
                <a:cs typeface="Calibri"/>
              </a:rPr>
              <a:t>για </a:t>
            </a:r>
            <a:r>
              <a:rPr sz="2400" b="1" spc="-20" dirty="0">
                <a:latin typeface="Calibri"/>
                <a:cs typeface="Calibri"/>
              </a:rPr>
              <a:t>το 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Τμήμα </a:t>
            </a:r>
            <a:r>
              <a:rPr sz="2400" b="1" dirty="0">
                <a:latin typeface="Calibri"/>
                <a:cs typeface="Calibri"/>
              </a:rPr>
              <a:t>διότι </a:t>
            </a:r>
            <a:r>
              <a:rPr sz="2400" b="1" spc="-5" dirty="0">
                <a:latin typeface="Calibri"/>
                <a:cs typeface="Calibri"/>
              </a:rPr>
              <a:t>πρέπει να πληρωθεί </a:t>
            </a:r>
            <a:r>
              <a:rPr sz="2400" b="1" spc="-20" dirty="0">
                <a:latin typeface="Calibri"/>
                <a:cs typeface="Calibri"/>
              </a:rPr>
              <a:t>το </a:t>
            </a:r>
            <a:r>
              <a:rPr sz="2400" b="1" spc="-5" dirty="0">
                <a:latin typeface="Calibri"/>
                <a:cs typeface="Calibri"/>
              </a:rPr>
              <a:t>ΙΚΑ έστω </a:t>
            </a:r>
            <a:r>
              <a:rPr sz="2400" b="1" spc="-25" dirty="0">
                <a:latin typeface="Calibri"/>
                <a:cs typeface="Calibri"/>
              </a:rPr>
              <a:t>και </a:t>
            </a:r>
            <a:r>
              <a:rPr sz="2400" b="1" spc="-5" dirty="0">
                <a:latin typeface="Calibri"/>
                <a:cs typeface="Calibri"/>
              </a:rPr>
              <a:t>για </a:t>
            </a:r>
            <a:r>
              <a:rPr sz="2400" b="1" dirty="0">
                <a:latin typeface="Calibri"/>
                <a:cs typeface="Calibri"/>
              </a:rPr>
              <a:t>1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ημέρα!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77644"/>
            <a:ext cx="8028940" cy="336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 algn="just">
              <a:lnSpc>
                <a:spcPct val="100099"/>
              </a:lnSpc>
              <a:spcBef>
                <a:spcPts val="100"/>
              </a:spcBef>
              <a:buFont typeface="Wingdings"/>
              <a:buChar char=""/>
              <a:tabLst>
                <a:tab pos="27686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Να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υπογράψει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τη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σύμβαση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του/της </a:t>
            </a:r>
            <a:r>
              <a:rPr sz="2400" spc="-5" dirty="0">
                <a:latin typeface="Calibri"/>
                <a:cs typeface="Calibri"/>
              </a:rPr>
              <a:t>στο Γραφείο Πρακτικής </a:t>
            </a:r>
            <a:r>
              <a:rPr sz="2400" dirty="0">
                <a:latin typeface="Calibri"/>
                <a:cs typeface="Calibri"/>
              </a:rPr>
              <a:t> Άσκησης </a:t>
            </a:r>
            <a:r>
              <a:rPr sz="2400" spc="-15" dirty="0">
                <a:latin typeface="Calibri"/>
                <a:cs typeface="Calibri"/>
              </a:rPr>
              <a:t>Α.Π.Θ.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ενημέρωση </a:t>
            </a:r>
            <a:r>
              <a:rPr sz="2400" dirty="0">
                <a:latin typeface="Calibri"/>
                <a:cs typeface="Calibri"/>
              </a:rPr>
              <a:t>για </a:t>
            </a:r>
            <a:r>
              <a:rPr sz="2400" spc="-5" dirty="0">
                <a:latin typeface="Calibri"/>
                <a:cs typeface="Calibri"/>
              </a:rPr>
              <a:t>τις </a:t>
            </a:r>
            <a:r>
              <a:rPr sz="2400" spc="-10" dirty="0">
                <a:latin typeface="Calibri"/>
                <a:cs typeface="Calibri"/>
              </a:rPr>
              <a:t>ημερομηνίες </a:t>
            </a:r>
            <a:r>
              <a:rPr sz="2400" spc="-15" dirty="0">
                <a:latin typeface="Calibri"/>
                <a:cs typeface="Calibri"/>
              </a:rPr>
              <a:t>γίνεται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L="455295" marR="108712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Εργοδότης του/της </a:t>
            </a:r>
            <a:r>
              <a:rPr sz="2000" spc="-10" dirty="0">
                <a:latin typeface="Calibri"/>
                <a:cs typeface="Calibri"/>
              </a:rPr>
              <a:t>φοιτητή/τριας </a:t>
            </a:r>
            <a:r>
              <a:rPr sz="2000" spc="-5" dirty="0">
                <a:latin typeface="Calibri"/>
                <a:cs typeface="Calibri"/>
              </a:rPr>
              <a:t>νοείται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Επιτροπή </a:t>
            </a:r>
            <a:r>
              <a:rPr sz="2000" spc="-5" dirty="0">
                <a:latin typeface="Calibri"/>
                <a:cs typeface="Calibri"/>
              </a:rPr>
              <a:t>Ερευνών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Α.Π.Θ.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455295" marR="751205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Σημείωση: </a:t>
            </a:r>
            <a:r>
              <a:rPr sz="2000" dirty="0">
                <a:latin typeface="Calibri"/>
                <a:cs typeface="Calibri"/>
              </a:rPr>
              <a:t>Σε </a:t>
            </a:r>
            <a:r>
              <a:rPr sz="2000" spc="-5" dirty="0">
                <a:latin typeface="Calibri"/>
                <a:cs typeface="Calibri"/>
              </a:rPr>
              <a:t>περίπτωση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-10" dirty="0">
                <a:latin typeface="Calibri"/>
                <a:cs typeface="Calibri"/>
              </a:rPr>
              <a:t>κάποιος/α </a:t>
            </a:r>
            <a:r>
              <a:rPr sz="2000" spc="-5" dirty="0">
                <a:latin typeface="Calibri"/>
                <a:cs typeface="Calibri"/>
              </a:rPr>
              <a:t>φοιτητής/τρια ακυρώσει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5" dirty="0">
                <a:latin typeface="Calibri"/>
                <a:cs typeface="Calibri"/>
              </a:rPr>
              <a:t>Πρακτική του </a:t>
            </a:r>
            <a:r>
              <a:rPr sz="2000" dirty="0">
                <a:latin typeface="Calibri"/>
                <a:cs typeface="Calibri"/>
              </a:rPr>
              <a:t>Άσκηση για </a:t>
            </a:r>
            <a:r>
              <a:rPr sz="2000" spc="-10" dirty="0">
                <a:latin typeface="Calibri"/>
                <a:cs typeface="Calibri"/>
              </a:rPr>
              <a:t>προσωπικούς </a:t>
            </a:r>
            <a:r>
              <a:rPr sz="2000" spc="-5" dirty="0">
                <a:latin typeface="Calibri"/>
                <a:cs typeface="Calibri"/>
              </a:rPr>
              <a:t>του/της </a:t>
            </a:r>
            <a:r>
              <a:rPr sz="2000" spc="-10" dirty="0">
                <a:latin typeface="Calibri"/>
                <a:cs typeface="Calibri"/>
              </a:rPr>
              <a:t>λόγους,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δεν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μπορεί</a:t>
            </a:r>
            <a:r>
              <a:rPr sz="20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να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πραγματοποιήσει</a:t>
            </a:r>
            <a:r>
              <a:rPr sz="20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ξανά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Πρακτική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Άσκηση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μέσω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ΕΣΠΑ</a:t>
            </a:r>
            <a:r>
              <a:rPr sz="2000" spc="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55419" y="996696"/>
            <a:ext cx="6567170" cy="845819"/>
            <a:chOff x="1455419" y="996696"/>
            <a:chExt cx="6567170" cy="8458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419" y="996696"/>
              <a:ext cx="1964435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6936" y="996696"/>
              <a:ext cx="1383791" cy="845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7808" y="996696"/>
              <a:ext cx="4224528" cy="8458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9829" y="717041"/>
            <a:ext cx="6093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240"/>
              </a:lnSpc>
              <a:spcBef>
                <a:spcPts val="100"/>
              </a:spcBef>
            </a:pPr>
            <a:r>
              <a:rPr sz="3000" spc="-5" dirty="0"/>
              <a:t>Υποχρεώσεις </a:t>
            </a:r>
            <a:r>
              <a:rPr sz="3000" spc="-15" dirty="0"/>
              <a:t>φοιτητών/τριών</a:t>
            </a:r>
            <a:endParaRPr sz="3000"/>
          </a:p>
          <a:p>
            <a:pPr algn="ctr">
              <a:lnSpc>
                <a:spcPts val="3240"/>
              </a:lnSpc>
            </a:pPr>
            <a:r>
              <a:rPr sz="3000" spc="-85" dirty="0"/>
              <a:t>ΒΗΜΑΤΑ</a:t>
            </a:r>
            <a:r>
              <a:rPr sz="3000" spc="-25" dirty="0"/>
              <a:t> </a:t>
            </a:r>
            <a:r>
              <a:rPr sz="3000" dirty="0">
                <a:solidFill>
                  <a:srgbClr val="FF0000"/>
                </a:solidFill>
              </a:rPr>
              <a:t>ΠΡΙΝ</a:t>
            </a:r>
            <a:r>
              <a:rPr sz="3000" spc="-25" dirty="0">
                <a:solidFill>
                  <a:srgbClr val="FF0000"/>
                </a:solidFill>
              </a:rPr>
              <a:t> </a:t>
            </a:r>
            <a:r>
              <a:rPr sz="3000" dirty="0"/>
              <a:t>ΤΗΝ</a:t>
            </a:r>
            <a:r>
              <a:rPr sz="3000" spc="-35" dirty="0"/>
              <a:t> </a:t>
            </a:r>
            <a:r>
              <a:rPr sz="3000" spc="-25" dirty="0"/>
              <a:t>ΠΡΑΚΤΙΚΗ</a:t>
            </a:r>
            <a:r>
              <a:rPr sz="3000" spc="-40" dirty="0"/>
              <a:t> </a:t>
            </a:r>
            <a:r>
              <a:rPr sz="3000" dirty="0"/>
              <a:t>ΑΣΚΗΣΗ</a:t>
            </a:r>
            <a:endParaRPr sz="30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642059"/>
            <a:ext cx="8352155" cy="377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indent="-26416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7686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Να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συμπληρώσει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Απογραφικού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Δελτίου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Εισόδου</a:t>
            </a:r>
            <a:endParaRPr sz="2400">
              <a:latin typeface="Calibri"/>
              <a:cs typeface="Calibri"/>
            </a:endParaRPr>
          </a:p>
          <a:p>
            <a:pPr marL="756285" marR="7620" lvl="1" indent="-287020" algn="just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Αμέσως </a:t>
            </a:r>
            <a:r>
              <a:rPr sz="2200" spc="-5" dirty="0">
                <a:latin typeface="Calibri"/>
                <a:cs typeface="Calibri"/>
              </a:rPr>
              <a:t>μετά </a:t>
            </a:r>
            <a:r>
              <a:rPr sz="2200" spc="-25" dirty="0">
                <a:latin typeface="Calibri"/>
                <a:cs typeface="Calibri"/>
              </a:rPr>
              <a:t>την </a:t>
            </a:r>
            <a:r>
              <a:rPr sz="2200" spc="-5" dirty="0">
                <a:latin typeface="Calibri"/>
                <a:cs typeface="Calibri"/>
              </a:rPr>
              <a:t>υπογραφή της σύμβασης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0" dirty="0">
                <a:latin typeface="Calibri"/>
                <a:cs typeface="Calibri"/>
              </a:rPr>
              <a:t>μέσα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-5" dirty="0">
                <a:latin typeface="Calibri"/>
                <a:cs typeface="Calibri"/>
              </a:rPr>
              <a:t>10 </a:t>
            </a:r>
            <a:r>
              <a:rPr sz="2200" spc="-10" dirty="0">
                <a:latin typeface="Calibri"/>
                <a:cs typeface="Calibri"/>
              </a:rPr>
              <a:t>ημέρες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από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έναρξη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της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πρακτικής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άσκησης</a:t>
            </a:r>
            <a:endParaRPr sz="2200">
              <a:latin typeface="Calibri"/>
              <a:cs typeface="Calibri"/>
            </a:endParaRPr>
          </a:p>
          <a:p>
            <a:pPr marL="756285" lvl="1" indent="-287020" algn="just">
              <a:lnSpc>
                <a:spcPts val="2635"/>
              </a:lnSpc>
              <a:spcBef>
                <a:spcPts val="10"/>
              </a:spcBef>
              <a:buClr>
                <a:srgbClr val="000000"/>
              </a:buClr>
              <a:buFont typeface="Arial MT"/>
              <a:buChar char="•"/>
              <a:tabLst>
                <a:tab pos="756920" algn="l"/>
              </a:tabLst>
            </a:pP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www.praktiki.auth.gr</a:t>
            </a:r>
            <a:r>
              <a:rPr sz="22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4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Σύνδεση</a:t>
            </a:r>
            <a:r>
              <a:rPr sz="2200" spc="-10" dirty="0">
                <a:latin typeface="Wingdings"/>
                <a:cs typeface="Wingdings"/>
              </a:rPr>
              <a:t>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Ημερολόγιο 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Απογραφικό</a:t>
            </a:r>
            <a:endParaRPr sz="2200">
              <a:latin typeface="Calibri"/>
              <a:cs typeface="Calibri"/>
            </a:endParaRPr>
          </a:p>
          <a:p>
            <a:pPr marL="756285" algn="just">
              <a:lnSpc>
                <a:spcPts val="2635"/>
              </a:lnSpc>
            </a:pPr>
            <a:r>
              <a:rPr sz="2200" spc="-20" dirty="0">
                <a:latin typeface="Calibri"/>
                <a:cs typeface="Calibri"/>
              </a:rPr>
              <a:t>δελτίο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Εισόδου</a:t>
            </a:r>
            <a:endParaRPr sz="2200">
              <a:latin typeface="Calibri"/>
              <a:cs typeface="Calibri"/>
            </a:endParaRPr>
          </a:p>
          <a:p>
            <a:pPr marL="756285" marR="6985" lvl="1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Η συμπλήρωση </a:t>
            </a:r>
            <a:r>
              <a:rPr sz="2200" spc="-10" dirty="0">
                <a:latin typeface="Calibri"/>
                <a:cs typeface="Calibri"/>
              </a:rPr>
              <a:t>του απογραφικού </a:t>
            </a:r>
            <a:r>
              <a:rPr sz="2200" spc="-20" dirty="0">
                <a:latin typeface="Calibri"/>
                <a:cs typeface="Calibri"/>
              </a:rPr>
              <a:t>δελτίου</a:t>
            </a:r>
            <a:r>
              <a:rPr sz="2200" spc="-15" dirty="0">
                <a:latin typeface="Calibri"/>
                <a:cs typeface="Calibri"/>
              </a:rPr>
              <a:t> είναι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υποχρεωτική. </a:t>
            </a:r>
            <a:r>
              <a:rPr sz="2200" b="1" spc="-5" dirty="0">
                <a:latin typeface="Calibri"/>
                <a:cs typeface="Calibri"/>
              </a:rPr>
              <a:t>Η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μη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συμπλήρωσή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του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συνεπάγεται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ακύρωση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σύμβασης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και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διακοπή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Πρακτικής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Άσκησης.</a:t>
            </a:r>
            <a:endParaRPr sz="2200">
              <a:latin typeface="Calibri"/>
              <a:cs typeface="Calibri"/>
            </a:endParaRPr>
          </a:p>
          <a:p>
            <a:pPr marL="276225" marR="5080" indent="-264160" algn="just">
              <a:lnSpc>
                <a:spcPts val="2880"/>
              </a:lnSpc>
              <a:spcBef>
                <a:spcPts val="75"/>
              </a:spcBef>
              <a:buFont typeface="Wingdings"/>
              <a:buChar char=""/>
              <a:tabLst>
                <a:tab pos="27686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Να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παρευρίσκεται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στο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Φορέα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Υποδοχής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τις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ώρες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sz="2400" b="1" spc="4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μέρες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που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έχουν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συμφωνηθεί</a:t>
            </a:r>
            <a:endParaRPr sz="2400">
              <a:latin typeface="Calibri"/>
              <a:cs typeface="Calibri"/>
            </a:endParaRPr>
          </a:p>
          <a:p>
            <a:pPr marL="756285" lvl="1" indent="-287020" algn="just">
              <a:lnSpc>
                <a:spcPts val="2330"/>
              </a:lnSpc>
              <a:buFont typeface="Arial MT"/>
              <a:buChar char="•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6-8ώρες/ημέρα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5ημέρες/εβδομάδα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0183" y="1050036"/>
            <a:ext cx="8053070" cy="762000"/>
            <a:chOff x="710183" y="1050036"/>
            <a:chExt cx="8053070" cy="7620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183" y="1050036"/>
              <a:ext cx="1770888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6919" y="1050036"/>
              <a:ext cx="3125724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8492" y="1050036"/>
              <a:ext cx="4064508" cy="7620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0200" marR="5080" indent="28575">
              <a:lnSpc>
                <a:spcPts val="2920"/>
              </a:lnSpc>
              <a:spcBef>
                <a:spcPts val="459"/>
              </a:spcBef>
            </a:pPr>
            <a:r>
              <a:rPr sz="2700" spc="-5" dirty="0"/>
              <a:t>Υποχρεώσεις</a:t>
            </a:r>
            <a:r>
              <a:rPr sz="2700" spc="5" dirty="0"/>
              <a:t> </a:t>
            </a:r>
            <a:r>
              <a:rPr sz="2700" spc="-15" dirty="0"/>
              <a:t>φοιτητών/τριών</a:t>
            </a:r>
            <a:r>
              <a:rPr sz="2700" spc="40" dirty="0"/>
              <a:t> </a:t>
            </a:r>
            <a:r>
              <a:rPr sz="2700" dirty="0">
                <a:solidFill>
                  <a:srgbClr val="FF0000"/>
                </a:solidFill>
              </a:rPr>
              <a:t>ΓΙΑ </a:t>
            </a:r>
            <a:r>
              <a:rPr sz="2700" spc="-20" dirty="0">
                <a:solidFill>
                  <a:srgbClr val="FF0000"/>
                </a:solidFill>
              </a:rPr>
              <a:t>ΟΣΟΥΣ </a:t>
            </a:r>
            <a:r>
              <a:rPr sz="2700" spc="-10" dirty="0">
                <a:solidFill>
                  <a:srgbClr val="FF0000"/>
                </a:solidFill>
              </a:rPr>
              <a:t>ΕΠΙΛΕΓΟΥΝ </a:t>
            </a:r>
            <a:r>
              <a:rPr sz="2700" spc="-595" dirty="0">
                <a:solidFill>
                  <a:srgbClr val="FF0000"/>
                </a:solidFill>
              </a:rPr>
              <a:t> </a:t>
            </a:r>
            <a:r>
              <a:rPr sz="2700" spc="-80" dirty="0"/>
              <a:t>ΒΗΜΑΤΑ</a:t>
            </a:r>
            <a:r>
              <a:rPr sz="2700" spc="5" dirty="0"/>
              <a:t> </a:t>
            </a:r>
            <a:r>
              <a:rPr sz="2700" spc="-114" dirty="0">
                <a:solidFill>
                  <a:srgbClr val="FF0000"/>
                </a:solidFill>
              </a:rPr>
              <a:t>ΚΑΤΑ</a:t>
            </a:r>
            <a:r>
              <a:rPr sz="2700" spc="10" dirty="0">
                <a:solidFill>
                  <a:srgbClr val="FF0000"/>
                </a:solidFill>
              </a:rPr>
              <a:t> </a:t>
            </a:r>
            <a:r>
              <a:rPr sz="2700" spc="-5" dirty="0">
                <a:solidFill>
                  <a:srgbClr val="FF0000"/>
                </a:solidFill>
              </a:rPr>
              <a:t>ΤΗ</a:t>
            </a:r>
            <a:r>
              <a:rPr sz="2700" spc="-10" dirty="0">
                <a:solidFill>
                  <a:srgbClr val="FF0000"/>
                </a:solidFill>
              </a:rPr>
              <a:t> </a:t>
            </a:r>
            <a:r>
              <a:rPr sz="2700" dirty="0">
                <a:solidFill>
                  <a:srgbClr val="FF0000"/>
                </a:solidFill>
              </a:rPr>
              <a:t>ΔΙΑΡΚΕΙΑ</a:t>
            </a:r>
            <a:r>
              <a:rPr sz="2700" spc="-5" dirty="0">
                <a:solidFill>
                  <a:srgbClr val="FF0000"/>
                </a:solidFill>
              </a:rPr>
              <a:t> </a:t>
            </a:r>
            <a:r>
              <a:rPr sz="2700" spc="-5" dirty="0"/>
              <a:t>ΤΗΣ</a:t>
            </a:r>
            <a:r>
              <a:rPr sz="2700" spc="-20" dirty="0"/>
              <a:t> </a:t>
            </a:r>
            <a:r>
              <a:rPr sz="2700" spc="-25" dirty="0"/>
              <a:t>ΠΡΑΚΤΙΚΗΣ</a:t>
            </a:r>
            <a:r>
              <a:rPr sz="2700" spc="-5" dirty="0"/>
              <a:t> </a:t>
            </a:r>
            <a:r>
              <a:rPr sz="2700" dirty="0"/>
              <a:t>ΑΣΚΗΣΗΣ</a:t>
            </a:r>
            <a:endParaRPr sz="2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967" y="2147442"/>
            <a:ext cx="80289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indent="-26416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76860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Ηλεκτρονικό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Ημερολόγιο</a:t>
            </a:r>
            <a:endParaRPr sz="2400">
              <a:latin typeface="Calibri"/>
              <a:cs typeface="Calibri"/>
            </a:endParaRPr>
          </a:p>
          <a:p>
            <a:pPr marL="553720" lvl="1" indent="-262255" algn="just">
              <a:lnSpc>
                <a:spcPts val="2870"/>
              </a:lnSpc>
              <a:spcBef>
                <a:spcPts val="25"/>
              </a:spcBef>
              <a:buFont typeface="Arial MT"/>
              <a:buChar char="•"/>
              <a:tabLst>
                <a:tab pos="553720" algn="l"/>
              </a:tabLst>
            </a:pPr>
            <a:r>
              <a:rPr sz="2400" spc="-10" dirty="0">
                <a:latin typeface="Calibri"/>
                <a:cs typeface="Calibri"/>
                <a:hlinkClick r:id="rId2"/>
              </a:rPr>
              <a:t>www.praktiki.auth.gr</a:t>
            </a:r>
            <a:r>
              <a:rPr sz="2400" spc="-50" dirty="0">
                <a:latin typeface="Calibri"/>
                <a:cs typeface="Calibri"/>
                <a:hlinkClick r:id="rId2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Σύνδεση</a:t>
            </a: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Ημερολόγιο</a:t>
            </a:r>
            <a:endParaRPr sz="2400">
              <a:latin typeface="Calibri"/>
              <a:cs typeface="Calibri"/>
            </a:endParaRPr>
          </a:p>
          <a:p>
            <a:pPr marL="291465" marR="5080" algn="just">
              <a:lnSpc>
                <a:spcPts val="2880"/>
              </a:lnSpc>
              <a:spcBef>
                <a:spcPts val="85"/>
              </a:spcBef>
            </a:pPr>
            <a:r>
              <a:rPr sz="2400" spc="-5" dirty="0">
                <a:latin typeface="Calibri"/>
                <a:cs typeface="Calibri"/>
              </a:rPr>
              <a:t>Υποχρεωτική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συμπλήρωσή </a:t>
            </a:r>
            <a:r>
              <a:rPr sz="2400" spc="-15" dirty="0">
                <a:latin typeface="Calibri"/>
                <a:cs typeface="Calibri"/>
              </a:rPr>
              <a:t>του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τέλος </a:t>
            </a:r>
            <a:r>
              <a:rPr sz="2400" spc="-25" dirty="0">
                <a:latin typeface="Calibri"/>
                <a:cs typeface="Calibri"/>
              </a:rPr>
              <a:t>κάθε </a:t>
            </a:r>
            <a:r>
              <a:rPr sz="2400" spc="-10" dirty="0">
                <a:latin typeface="Calibri"/>
                <a:cs typeface="Calibri"/>
              </a:rPr>
              <a:t>εβδομάδας </a:t>
            </a:r>
            <a:r>
              <a:rPr sz="2400" spc="-5" dirty="0">
                <a:latin typeface="Calibri"/>
                <a:cs typeface="Calibri"/>
              </a:rPr>
              <a:t> Πρακτικής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Άσκησης.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μη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συμπλήρωσή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του</a:t>
            </a:r>
            <a:r>
              <a:rPr sz="2400" b="1" spc="-10" dirty="0">
                <a:latin typeface="Calibri"/>
                <a:cs typeface="Calibri"/>
              </a:rPr>
              <a:t> συνεπάγεται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ακύρωση</a:t>
            </a:r>
            <a:r>
              <a:rPr sz="2400" b="1" spc="-5" dirty="0">
                <a:latin typeface="Calibri"/>
                <a:cs typeface="Calibri"/>
              </a:rPr>
              <a:t> σύμβασης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και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διακοπή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Πρακτικής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Άσκησης.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Υπάρχουν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πρότυπα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ημερολόγια!!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31364" y="1050036"/>
            <a:ext cx="7845425" cy="762000"/>
            <a:chOff x="931364" y="1050036"/>
            <a:chExt cx="7845425" cy="7620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364" y="1264491"/>
              <a:ext cx="1240079" cy="2463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4727" y="1050036"/>
              <a:ext cx="3153155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3732" y="1050036"/>
              <a:ext cx="4062984" cy="7620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algn="ctr">
              <a:lnSpc>
                <a:spcPts val="3080"/>
              </a:lnSpc>
              <a:spcBef>
                <a:spcPts val="100"/>
              </a:spcBef>
            </a:pPr>
            <a:r>
              <a:rPr sz="2700" spc="-5" dirty="0"/>
              <a:t>Υποχρεώσεις</a:t>
            </a:r>
            <a:r>
              <a:rPr sz="2700" spc="20" dirty="0"/>
              <a:t> </a:t>
            </a:r>
            <a:r>
              <a:rPr sz="2700" spc="-15" dirty="0"/>
              <a:t>φοιτητών/τριών</a:t>
            </a:r>
            <a:endParaRPr sz="2700"/>
          </a:p>
          <a:p>
            <a:pPr marL="305435" algn="ctr">
              <a:lnSpc>
                <a:spcPts val="3080"/>
              </a:lnSpc>
            </a:pPr>
            <a:r>
              <a:rPr sz="2700" spc="-80" dirty="0"/>
              <a:t>ΒΗΜΑΤΑ</a:t>
            </a:r>
            <a:r>
              <a:rPr sz="2700" spc="5" dirty="0"/>
              <a:t> </a:t>
            </a:r>
            <a:r>
              <a:rPr sz="2700" spc="-60" dirty="0">
                <a:solidFill>
                  <a:srgbClr val="FF0000"/>
                </a:solidFill>
              </a:rPr>
              <a:t>ΚΑΤΆ</a:t>
            </a:r>
            <a:r>
              <a:rPr sz="2700" spc="-5" dirty="0">
                <a:solidFill>
                  <a:srgbClr val="FF0000"/>
                </a:solidFill>
              </a:rPr>
              <a:t> ΤΗ</a:t>
            </a:r>
            <a:r>
              <a:rPr sz="2700" dirty="0">
                <a:solidFill>
                  <a:srgbClr val="FF0000"/>
                </a:solidFill>
              </a:rPr>
              <a:t> ΔΙΑΡΚΕΙΑ </a:t>
            </a:r>
            <a:r>
              <a:rPr sz="2700" spc="-5" dirty="0"/>
              <a:t>ΤΗΣ</a:t>
            </a:r>
            <a:r>
              <a:rPr sz="2700" spc="-20" dirty="0"/>
              <a:t> </a:t>
            </a:r>
            <a:r>
              <a:rPr sz="2700" spc="-25" dirty="0"/>
              <a:t>ΠΡΑΚΤΙΚΗΣ</a:t>
            </a:r>
            <a:r>
              <a:rPr sz="2700" spc="-15" dirty="0"/>
              <a:t> </a:t>
            </a:r>
            <a:r>
              <a:rPr sz="2700" dirty="0"/>
              <a:t>ΑΣΚΗΣΗΣ</a:t>
            </a:r>
            <a:endParaRPr sz="2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76860" algn="l"/>
                <a:tab pos="2303780" algn="l"/>
                <a:tab pos="4413250" algn="l"/>
                <a:tab pos="5729605" algn="l"/>
                <a:tab pos="6983095" algn="l"/>
                <a:tab pos="7731125" algn="l"/>
              </a:tabLst>
            </a:pP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Συμπ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λ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ήρ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ω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σ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η	</a:t>
            </a:r>
            <a:r>
              <a:rPr b="1" spc="-20" dirty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πο</a:t>
            </a:r>
            <a:r>
              <a:rPr b="1" spc="-30" dirty="0">
                <a:solidFill>
                  <a:srgbClr val="006FC0"/>
                </a:solidFill>
                <a:latin typeface="Calibri"/>
                <a:cs typeface="Calibri"/>
              </a:rPr>
              <a:t>γ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ρ</a:t>
            </a:r>
            <a:r>
              <a:rPr b="1" spc="-20" dirty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φι</a:t>
            </a:r>
            <a:r>
              <a:rPr b="1" spc="-65" dirty="0">
                <a:solidFill>
                  <a:srgbClr val="006FC0"/>
                </a:solidFill>
                <a:latin typeface="Calibri"/>
                <a:cs typeface="Calibri"/>
              </a:rPr>
              <a:t>κ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ο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ύ	δ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ε</a:t>
            </a:r>
            <a:r>
              <a:rPr b="1" spc="-114" dirty="0">
                <a:solidFill>
                  <a:srgbClr val="006FC0"/>
                </a:solidFill>
                <a:latin typeface="Calibri"/>
                <a:cs typeface="Calibri"/>
              </a:rPr>
              <a:t>λ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τί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ο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υ	ε</a:t>
            </a:r>
            <a:r>
              <a:rPr b="1" spc="-25" dirty="0">
                <a:solidFill>
                  <a:srgbClr val="006FC0"/>
                </a:solidFill>
                <a:latin typeface="Calibri"/>
                <a:cs typeface="Calibri"/>
              </a:rPr>
              <a:t>ξ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όδ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ου	</a:t>
            </a:r>
            <a:r>
              <a:rPr b="1" dirty="0">
                <a:latin typeface="Calibri"/>
                <a:cs typeface="Calibri"/>
              </a:rPr>
              <a:t>(με	</a:t>
            </a:r>
            <a:r>
              <a:rPr b="1" spc="-5" dirty="0">
                <a:latin typeface="Calibri"/>
                <a:cs typeface="Calibri"/>
              </a:rPr>
              <a:t>τη</a:t>
            </a: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latin typeface="Calibri"/>
                <a:cs typeface="Calibri"/>
              </a:rPr>
              <a:t>συμπλήρωση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αξιολόγησης</a:t>
            </a:r>
            <a:r>
              <a:rPr spc="-10" dirty="0"/>
              <a:t>)</a:t>
            </a:r>
          </a:p>
          <a:p>
            <a:pPr marL="550545" lvl="1" indent="-270510">
              <a:lnSpc>
                <a:spcPts val="2870"/>
              </a:lnSpc>
              <a:spcBef>
                <a:spcPts val="20"/>
              </a:spcBef>
              <a:buClr>
                <a:srgbClr val="000000"/>
              </a:buClr>
              <a:buFont typeface="Arial MT"/>
              <a:buChar char="•"/>
              <a:tabLst>
                <a:tab pos="550545" algn="l"/>
                <a:tab pos="551180" algn="l"/>
                <a:tab pos="3627754" algn="l"/>
                <a:tab pos="5755640" algn="l"/>
                <a:tab pos="7715884" algn="l"/>
              </a:tabLst>
            </a:pP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</a:t>
            </a:r>
            <a:r>
              <a:rPr sz="2400" u="heavy" spc="-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ki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auth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Calibri"/>
                <a:cs typeface="Calibri"/>
              </a:rPr>
              <a:t>Σύνδ</a:t>
            </a:r>
            <a:r>
              <a:rPr sz="2400" spc="-3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libri"/>
                <a:cs typeface="Calibri"/>
              </a:rPr>
              <a:t>Η</a:t>
            </a:r>
            <a:r>
              <a:rPr sz="2400" spc="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ερ</a:t>
            </a:r>
            <a:r>
              <a:rPr sz="2400" spc="-3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spc="-5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ο	</a:t>
            </a:r>
            <a:r>
              <a:rPr sz="2400" dirty="0"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550545">
              <a:lnSpc>
                <a:spcPts val="2870"/>
              </a:lnSpc>
            </a:pPr>
            <a:r>
              <a:rPr spc="-15" dirty="0"/>
              <a:t>Απογραφικό</a:t>
            </a:r>
            <a:r>
              <a:rPr spc="-25" dirty="0"/>
              <a:t> </a:t>
            </a:r>
            <a:r>
              <a:rPr spc="-20" dirty="0"/>
              <a:t>δελτίο</a:t>
            </a:r>
            <a:r>
              <a:rPr spc="-35" dirty="0"/>
              <a:t> </a:t>
            </a:r>
            <a:r>
              <a:rPr spc="-10" dirty="0"/>
              <a:t>Εξόδου.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163" y="3106039"/>
            <a:ext cx="334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indent="-2705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2575" algn="l"/>
                <a:tab pos="283210" algn="l"/>
                <a:tab pos="854075" algn="l"/>
                <a:tab pos="2896235" algn="l"/>
              </a:tabLst>
            </a:pPr>
            <a:r>
              <a:rPr sz="2400" dirty="0">
                <a:latin typeface="Calibri"/>
                <a:cs typeface="Calibri"/>
              </a:rPr>
              <a:t>Η	σ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μπ</a:t>
            </a:r>
            <a:r>
              <a:rPr sz="2400" spc="5" dirty="0">
                <a:latin typeface="Calibri"/>
                <a:cs typeface="Calibri"/>
              </a:rPr>
              <a:t>λ</a:t>
            </a:r>
            <a:r>
              <a:rPr sz="2400" spc="-5" dirty="0">
                <a:latin typeface="Calibri"/>
                <a:cs typeface="Calibri"/>
              </a:rPr>
              <a:t>ήρω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	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9642" y="3106039"/>
            <a:ext cx="172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απογραφικού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0538" y="3106039"/>
            <a:ext cx="97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δε</a:t>
            </a:r>
            <a:r>
              <a:rPr sz="2400" spc="-90" dirty="0">
                <a:latin typeface="Calibri"/>
                <a:cs typeface="Calibri"/>
              </a:rPr>
              <a:t>λ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ί</a:t>
            </a:r>
            <a:r>
              <a:rPr sz="2400" spc="-5" dirty="0">
                <a:latin typeface="Calibri"/>
                <a:cs typeface="Calibri"/>
              </a:rPr>
              <a:t>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038" y="3106039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ε</a:t>
            </a:r>
            <a:r>
              <a:rPr sz="2400" spc="-35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216" y="3471798"/>
            <a:ext cx="7490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9139" algn="l"/>
                <a:tab pos="2489200" algn="l"/>
                <a:tab pos="3114040" algn="l"/>
                <a:tab pos="5109210" algn="l"/>
                <a:tab pos="5843905" algn="l"/>
              </a:tabLst>
            </a:pPr>
            <a:r>
              <a:rPr sz="2400" spc="-5" dirty="0">
                <a:latin typeface="Calibri"/>
                <a:cs typeface="Calibri"/>
              </a:rPr>
              <a:t>υποχρεωτική.	</a:t>
            </a:r>
            <a:r>
              <a:rPr sz="2400" b="1" dirty="0">
                <a:latin typeface="Calibri"/>
                <a:cs typeface="Calibri"/>
              </a:rPr>
              <a:t>Η	μη	</a:t>
            </a:r>
            <a:r>
              <a:rPr sz="2400" b="1" spc="-5" dirty="0">
                <a:latin typeface="Calibri"/>
                <a:cs typeface="Calibri"/>
              </a:rPr>
              <a:t>συμπλήρωσή	</a:t>
            </a:r>
            <a:r>
              <a:rPr sz="2400" b="1" spc="-15" dirty="0">
                <a:latin typeface="Calibri"/>
                <a:cs typeface="Calibri"/>
              </a:rPr>
              <a:t>του	</a:t>
            </a:r>
            <a:r>
              <a:rPr sz="2400" b="1" spc="-10" dirty="0">
                <a:latin typeface="Calibri"/>
                <a:cs typeface="Calibri"/>
              </a:rPr>
              <a:t>συνεπάγεται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5378" y="3837558"/>
            <a:ext cx="134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Πρακτικής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837558"/>
            <a:ext cx="649351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>
              <a:lnSpc>
                <a:spcPct val="100000"/>
              </a:lnSpc>
              <a:spcBef>
                <a:spcPts val="100"/>
              </a:spcBef>
              <a:tabLst>
                <a:tab pos="1964689" algn="l"/>
                <a:tab pos="3482975" algn="l"/>
                <a:tab pos="4100829" algn="l"/>
                <a:tab pos="4652010" algn="l"/>
                <a:tab pos="6071235" algn="l"/>
              </a:tabLst>
            </a:pP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40" dirty="0">
                <a:latin typeface="Calibri"/>
                <a:cs typeface="Calibri"/>
              </a:rPr>
              <a:t>κ</a:t>
            </a:r>
            <a:r>
              <a:rPr sz="2400" b="1" spc="-5" dirty="0">
                <a:latin typeface="Calibri"/>
                <a:cs typeface="Calibri"/>
              </a:rPr>
              <a:t>ύρ</a:t>
            </a:r>
            <a:r>
              <a:rPr sz="2400" b="1" spc="5" dirty="0">
                <a:latin typeface="Calibri"/>
                <a:cs typeface="Calibri"/>
              </a:rPr>
              <a:t>ω</a:t>
            </a:r>
            <a:r>
              <a:rPr sz="2400" b="1" spc="-5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η	</a:t>
            </a:r>
            <a:r>
              <a:rPr sz="2400" b="1" spc="-5" dirty="0">
                <a:latin typeface="Calibri"/>
                <a:cs typeface="Calibri"/>
              </a:rPr>
              <a:t>σ</a:t>
            </a:r>
            <a:r>
              <a:rPr sz="2400" b="1" dirty="0">
                <a:latin typeface="Calibri"/>
                <a:cs typeface="Calibri"/>
              </a:rPr>
              <a:t>ύ</a:t>
            </a:r>
            <a:r>
              <a:rPr sz="2400" b="1" spc="-5" dirty="0">
                <a:latin typeface="Calibri"/>
                <a:cs typeface="Calibri"/>
              </a:rPr>
              <a:t>μβ</a:t>
            </a:r>
            <a:r>
              <a:rPr sz="2400" b="1" spc="-15" dirty="0">
                <a:latin typeface="Calibri"/>
                <a:cs typeface="Calibri"/>
              </a:rPr>
              <a:t>α</a:t>
            </a:r>
            <a:r>
              <a:rPr sz="2400" b="1" spc="-5" dirty="0">
                <a:latin typeface="Calibri"/>
                <a:cs typeface="Calibri"/>
              </a:rPr>
              <a:t>ση</a:t>
            </a:r>
            <a:r>
              <a:rPr sz="2400" b="1" dirty="0">
                <a:latin typeface="Calibri"/>
                <a:cs typeface="Calibri"/>
              </a:rPr>
              <a:t>ς	</a:t>
            </a:r>
            <a:r>
              <a:rPr sz="2400" b="1" spc="-7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αι	μη	</a:t>
            </a:r>
            <a:r>
              <a:rPr sz="2400" b="1" spc="-10" dirty="0">
                <a:latin typeface="Calibri"/>
                <a:cs typeface="Calibri"/>
              </a:rPr>
              <a:t>π</a:t>
            </a:r>
            <a:r>
              <a:rPr sz="2400" b="1" spc="-20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ηρω</a:t>
            </a:r>
            <a:r>
              <a:rPr sz="2400" b="1" spc="-10" dirty="0">
                <a:latin typeface="Calibri"/>
                <a:cs typeface="Calibri"/>
              </a:rPr>
              <a:t>μ</a:t>
            </a:r>
            <a:r>
              <a:rPr sz="2400" b="1" dirty="0">
                <a:latin typeface="Calibri"/>
                <a:cs typeface="Calibri"/>
              </a:rPr>
              <a:t>ή	</a:t>
            </a:r>
            <a:r>
              <a:rPr sz="2400" b="1" spc="-10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ης  </a:t>
            </a:r>
            <a:r>
              <a:rPr sz="2400" b="1" spc="-5" dirty="0">
                <a:latin typeface="Calibri"/>
                <a:cs typeface="Calibri"/>
              </a:rPr>
              <a:t>Άσκησης.</a:t>
            </a:r>
            <a:endParaRPr sz="2400">
              <a:latin typeface="Calibri"/>
              <a:cs typeface="Calibri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"/>
              <a:tabLst>
                <a:tab pos="27686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Online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Αξιολόγηση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στο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τέλος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της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ΠΑ</a:t>
            </a:r>
            <a:endParaRPr sz="2400">
              <a:latin typeface="Calibri"/>
              <a:cs typeface="Calibri"/>
            </a:endParaRPr>
          </a:p>
          <a:p>
            <a:pPr marL="553720" lvl="1" indent="-26289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553720" algn="l"/>
                <a:tab pos="554355" algn="l"/>
              </a:tabLst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www.praktiki.auth.gr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spc="-10" dirty="0">
                <a:latin typeface="Calibri"/>
                <a:cs typeface="Calibri"/>
              </a:rPr>
              <a:t>Σύνδεση</a:t>
            </a: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Αξιολόγηση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726692" y="1050036"/>
            <a:ext cx="6019800" cy="762000"/>
            <a:chOff x="1726692" y="1050036"/>
            <a:chExt cx="6019800" cy="7620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6692" y="1050036"/>
              <a:ext cx="1770887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3428" y="1050036"/>
              <a:ext cx="1271015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8016" y="1050036"/>
              <a:ext cx="3808476" cy="7620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46835" marR="5080" indent="-988060">
              <a:lnSpc>
                <a:spcPts val="2920"/>
              </a:lnSpc>
              <a:spcBef>
                <a:spcPts val="459"/>
              </a:spcBef>
            </a:pPr>
            <a:r>
              <a:rPr sz="2700" spc="-5" dirty="0"/>
              <a:t>Υποχρεώσεις</a:t>
            </a:r>
            <a:r>
              <a:rPr sz="2700" spc="5" dirty="0"/>
              <a:t> </a:t>
            </a:r>
            <a:r>
              <a:rPr sz="2700" spc="-15" dirty="0"/>
              <a:t>φοιτητών/τριών</a:t>
            </a:r>
            <a:r>
              <a:rPr sz="2700" spc="40" dirty="0"/>
              <a:t> </a:t>
            </a:r>
            <a:r>
              <a:rPr sz="2700" dirty="0">
                <a:solidFill>
                  <a:srgbClr val="FF0000"/>
                </a:solidFill>
              </a:rPr>
              <a:t>ΓΙΑ </a:t>
            </a:r>
            <a:r>
              <a:rPr sz="2700" spc="-20" dirty="0">
                <a:solidFill>
                  <a:srgbClr val="FF0000"/>
                </a:solidFill>
              </a:rPr>
              <a:t>ΟΣΟΥΣ </a:t>
            </a:r>
            <a:r>
              <a:rPr sz="2700" spc="-10" dirty="0">
                <a:solidFill>
                  <a:srgbClr val="FF0000"/>
                </a:solidFill>
              </a:rPr>
              <a:t>ΕΠΙΛΕΓΟΥΝ </a:t>
            </a:r>
            <a:r>
              <a:rPr sz="2700" spc="-600" dirty="0">
                <a:solidFill>
                  <a:srgbClr val="FF0000"/>
                </a:solidFill>
              </a:rPr>
              <a:t> </a:t>
            </a:r>
            <a:r>
              <a:rPr sz="2700" spc="-80" dirty="0"/>
              <a:t>ΒΗΜΑΤΑ</a:t>
            </a:r>
            <a:r>
              <a:rPr sz="2700" spc="15" dirty="0"/>
              <a:t> </a:t>
            </a:r>
            <a:r>
              <a:rPr sz="2700" spc="-60" dirty="0">
                <a:solidFill>
                  <a:srgbClr val="FF0000"/>
                </a:solidFill>
              </a:rPr>
              <a:t>ΜΕΤΑ</a:t>
            </a:r>
            <a:r>
              <a:rPr sz="2700" spc="-5" dirty="0">
                <a:solidFill>
                  <a:srgbClr val="FF0000"/>
                </a:solidFill>
              </a:rPr>
              <a:t> </a:t>
            </a:r>
            <a:r>
              <a:rPr sz="2700" spc="-5" dirty="0"/>
              <a:t>ΤΗΝ </a:t>
            </a:r>
            <a:r>
              <a:rPr sz="2700" spc="-25" dirty="0"/>
              <a:t>ΠΡΑΚΤΙΚΗ</a:t>
            </a:r>
            <a:r>
              <a:rPr sz="2700" spc="15" dirty="0"/>
              <a:t> </a:t>
            </a:r>
            <a:r>
              <a:rPr sz="2700" dirty="0"/>
              <a:t>ΑΣΚΗΣΗ</a:t>
            </a:r>
            <a:endParaRPr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806195"/>
            <a:ext cx="6805299" cy="52943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436" y="1603247"/>
            <a:ext cx="8505190" cy="2973070"/>
            <a:chOff x="399436" y="1603247"/>
            <a:chExt cx="8505190" cy="2973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436" y="1629155"/>
              <a:ext cx="8504647" cy="29466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6497" y="1616201"/>
              <a:ext cx="431800" cy="1082040"/>
            </a:xfrm>
            <a:custGeom>
              <a:avLst/>
              <a:gdLst/>
              <a:ahLst/>
              <a:cxnLst/>
              <a:rect l="l" t="t" r="r" b="b"/>
              <a:pathLst>
                <a:path w="431800" h="1082039">
                  <a:moveTo>
                    <a:pt x="323469" y="0"/>
                  </a:moveTo>
                  <a:lnTo>
                    <a:pt x="107823" y="0"/>
                  </a:lnTo>
                  <a:lnTo>
                    <a:pt x="107823" y="866394"/>
                  </a:lnTo>
                  <a:lnTo>
                    <a:pt x="0" y="866394"/>
                  </a:lnTo>
                  <a:lnTo>
                    <a:pt x="215646" y="1082039"/>
                  </a:lnTo>
                  <a:lnTo>
                    <a:pt x="431292" y="866394"/>
                  </a:lnTo>
                  <a:lnTo>
                    <a:pt x="323469" y="866394"/>
                  </a:lnTo>
                  <a:lnTo>
                    <a:pt x="3234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6497" y="1616201"/>
              <a:ext cx="431800" cy="1082040"/>
            </a:xfrm>
            <a:custGeom>
              <a:avLst/>
              <a:gdLst/>
              <a:ahLst/>
              <a:cxnLst/>
              <a:rect l="l" t="t" r="r" b="b"/>
              <a:pathLst>
                <a:path w="431800" h="1082039">
                  <a:moveTo>
                    <a:pt x="0" y="866394"/>
                  </a:moveTo>
                  <a:lnTo>
                    <a:pt x="107823" y="866394"/>
                  </a:lnTo>
                  <a:lnTo>
                    <a:pt x="107823" y="0"/>
                  </a:lnTo>
                  <a:lnTo>
                    <a:pt x="323469" y="0"/>
                  </a:lnTo>
                  <a:lnTo>
                    <a:pt x="323469" y="866394"/>
                  </a:lnTo>
                  <a:lnTo>
                    <a:pt x="431292" y="866394"/>
                  </a:lnTo>
                  <a:lnTo>
                    <a:pt x="215646" y="1082039"/>
                  </a:lnTo>
                  <a:lnTo>
                    <a:pt x="0" y="86639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3084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Ο/Η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ασκούμενος/η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δικαιούται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λείψει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5" dirty="0">
                <a:latin typeface="Calibri"/>
                <a:cs typeface="Calibri"/>
              </a:rPr>
              <a:t> ημέρα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μήνα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κατά</a:t>
            </a:r>
            <a:endParaRPr sz="24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τη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διάρκεια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Πρακτικής </a:t>
            </a:r>
            <a:r>
              <a:rPr sz="2400" spc="-10" dirty="0">
                <a:latin typeface="Calibri"/>
                <a:cs typeface="Calibri"/>
              </a:rPr>
              <a:t>του/της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Άσκησης.</a:t>
            </a:r>
            <a:endParaRPr sz="24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Οι </a:t>
            </a:r>
            <a:r>
              <a:rPr sz="2400" dirty="0">
                <a:latin typeface="Calibri"/>
                <a:cs typeface="Calibri"/>
              </a:rPr>
              <a:t>μέρες </a:t>
            </a:r>
            <a:r>
              <a:rPr sz="2400" spc="-10" dirty="0">
                <a:latin typeface="Calibri"/>
                <a:cs typeface="Calibri"/>
              </a:rPr>
              <a:t>αυτές </a:t>
            </a:r>
            <a:r>
              <a:rPr sz="2400" dirty="0">
                <a:latin typeface="Calibri"/>
                <a:cs typeface="Calibri"/>
              </a:rPr>
              <a:t>μπορεί </a:t>
            </a:r>
            <a:r>
              <a:rPr sz="2400" spc="-5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είναι είτε </a:t>
            </a:r>
            <a:r>
              <a:rPr sz="2400" spc="-5" dirty="0">
                <a:latin typeface="Calibri"/>
                <a:cs typeface="Calibri"/>
              </a:rPr>
              <a:t>για </a:t>
            </a:r>
            <a:r>
              <a:rPr sz="2400" spc="-10" dirty="0">
                <a:latin typeface="Calibri"/>
                <a:cs typeface="Calibri"/>
              </a:rPr>
              <a:t>προσωπικούς λόγους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είτε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για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εκπαιδευτικές </a:t>
            </a:r>
            <a:r>
              <a:rPr sz="2400" spc="-5" dirty="0">
                <a:latin typeface="Calibri"/>
                <a:cs typeface="Calibri"/>
              </a:rPr>
              <a:t>υποχρεώσεις.</a:t>
            </a:r>
            <a:endParaRPr sz="2400">
              <a:latin typeface="Calibri"/>
              <a:cs typeface="Calibri"/>
            </a:endParaRPr>
          </a:p>
          <a:p>
            <a:pPr marL="299085" marR="69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5" dirty="0">
                <a:latin typeface="Calibri"/>
                <a:cs typeface="Calibri"/>
              </a:rPr>
              <a:t>περίπτωση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για </a:t>
            </a:r>
            <a:r>
              <a:rPr sz="2400" spc="-10" dirty="0">
                <a:latin typeface="Calibri"/>
                <a:cs typeface="Calibri"/>
              </a:rPr>
              <a:t>λόγους </a:t>
            </a:r>
            <a:r>
              <a:rPr sz="2400" spc="-5" dirty="0">
                <a:latin typeface="Calibri"/>
                <a:cs typeface="Calibri"/>
              </a:rPr>
              <a:t>ανάγκης πρέπει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απουσιάζει </a:t>
            </a:r>
            <a:r>
              <a:rPr sz="2400" spc="-5" dirty="0">
                <a:latin typeface="Calibri"/>
                <a:cs typeface="Calibri"/>
              </a:rPr>
              <a:t> περισσότερες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ημέρες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Φορέα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τότε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θα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πρέπει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 αναπληρώσει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εντός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του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διαστήματος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Πρακτικής Άσκησης </a:t>
            </a:r>
            <a:r>
              <a:rPr sz="2400" dirty="0">
                <a:latin typeface="Calibri"/>
                <a:cs typeface="Calibri"/>
              </a:rPr>
              <a:t>τις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ώρες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απουσίας.</a:t>
            </a:r>
            <a:endParaRPr sz="24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Θα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πρέπει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ενημερώσει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οπωσδήποτε</a:t>
            </a:r>
            <a:r>
              <a:rPr sz="2400" b="1" spc="3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ημέρες</a:t>
            </a:r>
            <a:r>
              <a:rPr sz="2400" b="1" spc="3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νωρίτερα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Γραφείο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Πρακτικής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Άσκησης</a:t>
            </a:r>
            <a:r>
              <a:rPr sz="2400" dirty="0">
                <a:latin typeface="Calibri"/>
                <a:cs typeface="Calibri"/>
              </a:rPr>
              <a:t> με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(pfiliou@auth.gr)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και</a:t>
            </a:r>
            <a:r>
              <a:rPr sz="2400" spc="-20" dirty="0">
                <a:latin typeface="Calibri"/>
                <a:cs typeface="Calibri"/>
              </a:rPr>
              <a:t> φυσικά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το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Φορέα</a:t>
            </a:r>
            <a:r>
              <a:rPr sz="2400" spc="-5" dirty="0">
                <a:latin typeface="Calibri"/>
                <a:cs typeface="Calibri"/>
              </a:rPr>
              <a:t> Υποδοχής.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Σε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αντίθετη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περίπτωση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η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απουσία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δεν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θα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δικαιολογείται.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700"/>
              </a:lnSpc>
              <a:spcBef>
                <a:spcPts val="95"/>
              </a:spcBef>
            </a:pPr>
            <a:r>
              <a:rPr spc="-15" dirty="0"/>
              <a:t>ΛΟΙΠΕΣ </a:t>
            </a:r>
            <a:r>
              <a:rPr spc="-5" dirty="0"/>
              <a:t>ΣΗΜΑΝΤΙΚΕΣ</a:t>
            </a:r>
            <a:r>
              <a:rPr dirty="0"/>
              <a:t> </a:t>
            </a:r>
            <a:r>
              <a:rPr spc="-5" dirty="0"/>
              <a:t>ΠΛΗΡΟΦΟΡΙΕΣ</a:t>
            </a:r>
          </a:p>
          <a:p>
            <a:pPr algn="ctr">
              <a:lnSpc>
                <a:spcPts val="2700"/>
              </a:lnSpc>
            </a:pPr>
            <a:r>
              <a:rPr spc="-5" dirty="0"/>
              <a:t>Άδειες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190" y="1858517"/>
            <a:ext cx="80295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Ο </a:t>
            </a:r>
            <a:r>
              <a:rPr sz="2400" spc="-15" dirty="0">
                <a:latin typeface="Calibri"/>
                <a:cs typeface="Calibri"/>
              </a:rPr>
              <a:t>ασκούμενος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δεν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μπορεί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ορκιστεί </a:t>
            </a:r>
            <a:r>
              <a:rPr sz="2400" spc="-10" dirty="0">
                <a:latin typeface="Calibri"/>
                <a:cs typeface="Calibri"/>
              </a:rPr>
              <a:t>πριν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έναρξη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spc="-25" dirty="0">
                <a:latin typeface="Calibri"/>
                <a:cs typeface="Calibri"/>
              </a:rPr>
              <a:t>κατά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0" dirty="0">
                <a:latin typeface="Calibri"/>
                <a:cs typeface="Calibri"/>
              </a:rPr>
              <a:t>διάρκεια της </a:t>
            </a:r>
            <a:r>
              <a:rPr sz="2400" spc="-5" dirty="0">
                <a:latin typeface="Calibri"/>
                <a:cs typeface="Calibri"/>
              </a:rPr>
              <a:t>Πρακτικής </a:t>
            </a:r>
            <a:r>
              <a:rPr sz="2400" spc="-15" dirty="0">
                <a:latin typeface="Calibri"/>
                <a:cs typeface="Calibri"/>
              </a:rPr>
              <a:t>του </a:t>
            </a:r>
            <a:r>
              <a:rPr sz="2400" spc="-5" dirty="0">
                <a:latin typeface="Calibri"/>
                <a:cs typeface="Calibri"/>
              </a:rPr>
              <a:t>Άσκησης, αφού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Πρακτική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Άσκηση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αποτελεί</a:t>
            </a:r>
            <a:r>
              <a:rPr sz="2400" spc="-10" dirty="0">
                <a:latin typeface="Calibri"/>
                <a:cs typeface="Calibri"/>
              </a:rPr>
              <a:t> μάθημα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Προγράμματος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Σπουδών.</a:t>
            </a:r>
            <a:endParaRPr sz="24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Μπορεί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όμως</a:t>
            </a:r>
            <a:r>
              <a:rPr sz="2400" dirty="0">
                <a:latin typeface="Calibri"/>
                <a:cs typeface="Calibri"/>
              </a:rPr>
              <a:t> να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ολοκληρώσει</a:t>
            </a:r>
            <a:r>
              <a:rPr sz="2400" spc="-5" dirty="0">
                <a:latin typeface="Calibri"/>
                <a:cs typeface="Calibri"/>
              </a:rPr>
              <a:t> τις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ακαδημαϊκές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του </a:t>
            </a:r>
            <a:r>
              <a:rPr sz="2400" spc="-5" dirty="0">
                <a:latin typeface="Calibri"/>
                <a:cs typeface="Calibri"/>
              </a:rPr>
              <a:t> υποχρεώσεις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μην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καταθέσει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αίτηση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ορκωμοσίας.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700"/>
              </a:lnSpc>
              <a:spcBef>
                <a:spcPts val="95"/>
              </a:spcBef>
            </a:pPr>
            <a:r>
              <a:rPr spc="-20" dirty="0"/>
              <a:t>ΛΟΙΠΕΣ</a:t>
            </a:r>
            <a:r>
              <a:rPr dirty="0"/>
              <a:t> </a:t>
            </a:r>
            <a:r>
              <a:rPr spc="-5" dirty="0"/>
              <a:t>ΣΗΜΑΝΤΙΚΕΣ</a:t>
            </a:r>
            <a:r>
              <a:rPr spc="5" dirty="0"/>
              <a:t> </a:t>
            </a:r>
            <a:r>
              <a:rPr spc="-5" dirty="0"/>
              <a:t>ΠΛΗΡΟΦΟΡΙΕΣ</a:t>
            </a:r>
          </a:p>
          <a:p>
            <a:pPr algn="ctr">
              <a:lnSpc>
                <a:spcPts val="2700"/>
              </a:lnSpc>
            </a:pPr>
            <a:r>
              <a:rPr spc="-15" dirty="0"/>
              <a:t>Ορκωμοσία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3148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2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Η πληρωμή </a:t>
            </a:r>
            <a:r>
              <a:rPr sz="2400" spc="-10" dirty="0">
                <a:latin typeface="Calibri"/>
                <a:cs typeface="Calibri"/>
              </a:rPr>
              <a:t>του/της </a:t>
            </a:r>
            <a:r>
              <a:rPr sz="2400" spc="-15" dirty="0">
                <a:latin typeface="Calibri"/>
                <a:cs typeface="Calibri"/>
              </a:rPr>
              <a:t>ασκούμενου/η </a:t>
            </a:r>
            <a:r>
              <a:rPr sz="2400" spc="-10" dirty="0">
                <a:latin typeface="Calibri"/>
                <a:cs typeface="Calibri"/>
              </a:rPr>
              <a:t>γίνεται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εφάπαξ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 πέρας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της</a:t>
            </a:r>
            <a:r>
              <a:rPr sz="2400" dirty="0">
                <a:latin typeface="Calibri"/>
                <a:cs typeface="Calibri"/>
              </a:rPr>
              <a:t> ΠΑ,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μετά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τον</a:t>
            </a:r>
            <a:r>
              <a:rPr sz="2400" spc="-10" dirty="0">
                <a:latin typeface="Calibri"/>
                <a:cs typeface="Calibri"/>
              </a:rPr>
              <a:t> έλεγχο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ότι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ολοκληρώσει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όλες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υποχρεώσεις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-5" dirty="0">
                <a:latin typeface="Calibri"/>
                <a:cs typeface="Calibri"/>
              </a:rPr>
              <a:t> απορρέουν από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-10" dirty="0">
                <a:latin typeface="Calibri"/>
                <a:cs typeface="Calibri"/>
              </a:rPr>
              <a:t> Πρόγραμμα.</a:t>
            </a:r>
            <a:endParaRPr sz="24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πληρωμή </a:t>
            </a:r>
            <a:r>
              <a:rPr sz="2400" spc="-10" dirty="0">
                <a:latin typeface="Calibri"/>
                <a:cs typeface="Calibri"/>
              </a:rPr>
              <a:t>πραγματοποιείται </a:t>
            </a:r>
            <a:r>
              <a:rPr sz="2400" spc="-15" dirty="0">
                <a:latin typeface="Calibri"/>
                <a:cs typeface="Calibri"/>
              </a:rPr>
              <a:t>τουλάχιστον </a:t>
            </a:r>
            <a:r>
              <a:rPr sz="2400" spc="-5" dirty="0">
                <a:latin typeface="Calibri"/>
                <a:cs typeface="Calibri"/>
              </a:rPr>
              <a:t>1,5 </a:t>
            </a:r>
            <a:r>
              <a:rPr sz="2400" spc="-15" dirty="0">
                <a:latin typeface="Calibri"/>
                <a:cs typeface="Calibri"/>
              </a:rPr>
              <a:t>μήνα </a:t>
            </a:r>
            <a:r>
              <a:rPr sz="2400" spc="-5" dirty="0">
                <a:latin typeface="Calibri"/>
                <a:cs typeface="Calibri"/>
              </a:rPr>
              <a:t>μετά </a:t>
            </a:r>
            <a:r>
              <a:rPr sz="2400" spc="5" dirty="0">
                <a:latin typeface="Calibri"/>
                <a:cs typeface="Calibri"/>
              </a:rPr>
              <a:t>τη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λήξη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Πρακτικής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Άσκησης,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εφόσον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υπάρχει</a:t>
            </a:r>
            <a:r>
              <a:rPr sz="2400" spc="-10" dirty="0">
                <a:latin typeface="Calibri"/>
                <a:cs typeface="Calibri"/>
              </a:rPr>
              <a:t> διαθέσιμη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χρηματοδότηση.</a:t>
            </a:r>
            <a:endParaRPr sz="2400"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πληρωμή </a:t>
            </a:r>
            <a:r>
              <a:rPr sz="2400" spc="-10" dirty="0">
                <a:latin typeface="Calibri"/>
                <a:cs typeface="Calibri"/>
              </a:rPr>
              <a:t>γίνεται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5" dirty="0">
                <a:latin typeface="Calibri"/>
                <a:cs typeface="Calibri"/>
              </a:rPr>
              <a:t>κατάθεση </a:t>
            </a:r>
            <a:r>
              <a:rPr sz="2400" spc="-5" dirty="0">
                <a:latin typeface="Calibri"/>
                <a:cs typeface="Calibri"/>
              </a:rPr>
              <a:t>στον </a:t>
            </a:r>
            <a:r>
              <a:rPr sz="2400" spc="-20" dirty="0">
                <a:latin typeface="Calibri"/>
                <a:cs typeface="Calibri"/>
              </a:rPr>
              <a:t>Τραπεζικό </a:t>
            </a:r>
            <a:r>
              <a:rPr sz="2400" spc="-5" dirty="0">
                <a:latin typeface="Calibri"/>
                <a:cs typeface="Calibri"/>
              </a:rPr>
              <a:t>Λογαριασμό </a:t>
            </a:r>
            <a:r>
              <a:rPr sz="2400" dirty="0">
                <a:latin typeface="Calibri"/>
                <a:cs typeface="Calibri"/>
              </a:rPr>
              <a:t> που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 δηλώσει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ο/η </a:t>
            </a:r>
            <a:r>
              <a:rPr sz="2400" spc="-15" dirty="0">
                <a:latin typeface="Calibri"/>
                <a:cs typeface="Calibri"/>
              </a:rPr>
              <a:t>φοιτητής/τρια.</a:t>
            </a:r>
            <a:endParaRPr sz="2400">
              <a:latin typeface="Calibri"/>
              <a:cs typeface="Calibri"/>
            </a:endParaRPr>
          </a:p>
          <a:p>
            <a:pPr marL="299085" marR="101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Στο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επόμενο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έτος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λαμβάνει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ηλεκτρονικά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βεβαίωση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αποδοχών</a:t>
            </a:r>
            <a:r>
              <a:rPr sz="2400" spc="-5" dirty="0">
                <a:latin typeface="Calibri"/>
                <a:cs typeface="Calibri"/>
              </a:rPr>
              <a:t> για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τη</a:t>
            </a:r>
            <a:r>
              <a:rPr sz="2400" spc="-10" dirty="0">
                <a:latin typeface="Calibri"/>
                <a:cs typeface="Calibri"/>
              </a:rPr>
              <a:t> φορολογική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δήλωση.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85" algn="ctr">
              <a:lnSpc>
                <a:spcPts val="2700"/>
              </a:lnSpc>
              <a:spcBef>
                <a:spcPts val="95"/>
              </a:spcBef>
            </a:pPr>
            <a:r>
              <a:rPr spc="-20" dirty="0"/>
              <a:t>ΛΟΙΠΕΣ</a:t>
            </a:r>
            <a:r>
              <a:rPr spc="-10" dirty="0"/>
              <a:t> </a:t>
            </a:r>
            <a:r>
              <a:rPr spc="-5" dirty="0"/>
              <a:t>ΣΗΜΑΝΤΙΚΕΣ</a:t>
            </a:r>
            <a:r>
              <a:rPr spc="5" dirty="0"/>
              <a:t> </a:t>
            </a:r>
            <a:r>
              <a:rPr spc="-5" dirty="0"/>
              <a:t>ΠΛΗΡΟΦΟΡΙΕΣ</a:t>
            </a:r>
          </a:p>
          <a:p>
            <a:pPr marL="238760" algn="ctr">
              <a:lnSpc>
                <a:spcPts val="2700"/>
              </a:lnSpc>
            </a:pPr>
            <a:r>
              <a:rPr spc="-5" dirty="0"/>
              <a:t>Πληρωμή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27034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Μόνο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Προπτυχιακοί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φοιτητές/τριες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μόνο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μία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φορά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Εφόσον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πληρούν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κριτήρια</a:t>
            </a:r>
            <a:r>
              <a:rPr sz="2400" b="1" spc="4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επιλογής</a:t>
            </a:r>
            <a:r>
              <a:rPr sz="2400" b="1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θέσει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Τμήμα: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https://dasta.auth.gr/uploaded_files/637590916221616652.pdf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69900" marR="6350" indent="-457834">
              <a:lnSpc>
                <a:spcPct val="100000"/>
              </a:lnSpc>
              <a:buFont typeface="Wingdings"/>
              <a:buChar char=""/>
              <a:tabLst>
                <a:tab pos="469900" algn="l"/>
                <a:tab pos="470534" algn="l"/>
                <a:tab pos="1054735" algn="l"/>
                <a:tab pos="2585720" algn="l"/>
                <a:tab pos="4585335" algn="l"/>
                <a:tab pos="5248275" algn="l"/>
                <a:tab pos="6507480" algn="l"/>
                <a:tab pos="7115175" algn="l"/>
              </a:tabLst>
            </a:pP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ι	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5" dirty="0">
                <a:latin typeface="Calibri"/>
                <a:cs typeface="Calibri"/>
              </a:rPr>
              <a:t>λ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spc="-5" dirty="0">
                <a:latin typeface="Calibri"/>
                <a:cs typeface="Calibri"/>
              </a:rPr>
              <a:t>οδ</a:t>
            </a:r>
            <a:r>
              <a:rPr sz="2400" dirty="0">
                <a:latin typeface="Calibri"/>
                <a:cs typeface="Calibri"/>
              </a:rPr>
              <a:t>αποί	</a:t>
            </a:r>
            <a:r>
              <a:rPr sz="2400" spc="-5" dirty="0">
                <a:latin typeface="Calibri"/>
                <a:cs typeface="Calibri"/>
              </a:rPr>
              <a:t>φ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-50" dirty="0">
                <a:latin typeface="Calibri"/>
                <a:cs typeface="Calibri"/>
              </a:rPr>
              <a:t>η</a:t>
            </a:r>
            <a:r>
              <a:rPr sz="2400" spc="-5" dirty="0">
                <a:latin typeface="Calibri"/>
                <a:cs typeface="Calibri"/>
              </a:rPr>
              <a:t>τέ</a:t>
            </a:r>
            <a:r>
              <a:rPr sz="2400" spc="-15" dirty="0">
                <a:latin typeface="Calibri"/>
                <a:cs typeface="Calibri"/>
              </a:rPr>
              <a:t>ς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ριες	που	έ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	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	Ίδρ</a:t>
            </a:r>
            <a:r>
              <a:rPr sz="2400" spc="5" dirty="0">
                <a:latin typeface="Calibri"/>
                <a:cs typeface="Calibri"/>
              </a:rPr>
              <a:t>υ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  </a:t>
            </a:r>
            <a:r>
              <a:rPr sz="2400" spc="-10" dirty="0">
                <a:latin typeface="Calibri"/>
                <a:cs typeface="Calibri"/>
              </a:rPr>
              <a:t>μέσω </a:t>
            </a:r>
            <a:r>
              <a:rPr sz="2400" spc="-15" dirty="0">
                <a:latin typeface="Calibri"/>
                <a:cs typeface="Calibri"/>
              </a:rPr>
              <a:t>του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Προγράμματος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Erasmus.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2417" y="854151"/>
            <a:ext cx="5822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Ποιοι</a:t>
            </a:r>
            <a:r>
              <a:rPr sz="3200" spc="-25" dirty="0"/>
              <a:t> </a:t>
            </a:r>
            <a:r>
              <a:rPr sz="3200" dirty="0"/>
              <a:t>μπορούν</a:t>
            </a:r>
            <a:r>
              <a:rPr sz="3200" spc="-40" dirty="0"/>
              <a:t> </a:t>
            </a:r>
            <a:r>
              <a:rPr sz="3200" dirty="0"/>
              <a:t>να</a:t>
            </a:r>
            <a:r>
              <a:rPr sz="3200" spc="-10" dirty="0"/>
              <a:t> συμμετάσχουν;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90317"/>
            <a:ext cx="80295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Στο τέλος </a:t>
            </a:r>
            <a:r>
              <a:rPr sz="2400" spc="-5" dirty="0">
                <a:latin typeface="Calibri"/>
                <a:cs typeface="Calibri"/>
              </a:rPr>
              <a:t>της Πρακτικής Άσκησης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μετά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πληρωμή </a:t>
            </a:r>
            <a:r>
              <a:rPr sz="2400" spc="-10" dirty="0">
                <a:latin typeface="Calibri"/>
                <a:cs typeface="Calibri"/>
              </a:rPr>
              <a:t>του, </a:t>
            </a:r>
            <a:r>
              <a:rPr sz="2400" spc="-5" dirty="0">
                <a:latin typeface="Calibri"/>
                <a:cs typeface="Calibri"/>
              </a:rPr>
              <a:t> ο/η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κάθε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ασκούμενος/η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θα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λάβει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να</a:t>
            </a:r>
            <a:r>
              <a:rPr sz="2400" dirty="0">
                <a:latin typeface="Calibri"/>
                <a:cs typeface="Calibri"/>
              </a:rPr>
              <a:t> έρθει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παραλάβει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μία </a:t>
            </a:r>
            <a:r>
              <a:rPr sz="2400" spc="-5" dirty="0">
                <a:latin typeface="Calibri"/>
                <a:cs typeface="Calibri"/>
              </a:rPr>
              <a:t>βεβαίωση συμμετοχής στο Πρόγραμμα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σύμβασή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του.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1042" y="1300683"/>
            <a:ext cx="489902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700"/>
              </a:lnSpc>
              <a:spcBef>
                <a:spcPts val="95"/>
              </a:spcBef>
            </a:pPr>
            <a:r>
              <a:rPr spc="-15" dirty="0"/>
              <a:t>ΛΟΙΠΕΣ </a:t>
            </a:r>
            <a:r>
              <a:rPr spc="-5" dirty="0"/>
              <a:t>ΣΗΜΑΝΤΙΚΕΣ</a:t>
            </a:r>
            <a:r>
              <a:rPr dirty="0"/>
              <a:t> </a:t>
            </a:r>
            <a:r>
              <a:rPr spc="-5" dirty="0"/>
              <a:t>ΠΛΗΡΟΦΟΡΙΕΣ</a:t>
            </a:r>
          </a:p>
          <a:p>
            <a:pPr marL="5715" algn="ctr">
              <a:lnSpc>
                <a:spcPts val="2700"/>
              </a:lnSpc>
            </a:pPr>
            <a:r>
              <a:rPr spc="-5" dirty="0"/>
              <a:t>Βεβαίωση</a:t>
            </a:r>
            <a:r>
              <a:rPr spc="-10" dirty="0"/>
              <a:t> </a:t>
            </a:r>
            <a:r>
              <a:rPr spc="-5" dirty="0"/>
              <a:t>Συμμετοχής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5107"/>
            <a:ext cx="8030845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Εάν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κάποιος/α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φοιτητής/τρια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λαμβάνει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επίδομα</a:t>
            </a:r>
            <a:r>
              <a:rPr sz="22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ανεργίας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τότε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</a:t>
            </a:r>
            <a:endParaRPr sz="22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πρέπει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να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γνωρίζει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ότι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τη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συμμετοχή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του/της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στο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Πρόγραμμα</a:t>
            </a:r>
            <a:endParaRPr sz="2200">
              <a:latin typeface="Calibri"/>
              <a:cs typeface="Calibri"/>
            </a:endParaRPr>
          </a:p>
          <a:p>
            <a:pPr marL="299085" marR="5080" algn="just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«Πρακτική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Άσκηση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Φοιτητών</a:t>
            </a:r>
            <a:r>
              <a:rPr sz="2200" spc="-10" dirty="0">
                <a:latin typeface="Calibri"/>
                <a:cs typeface="Calibri"/>
              </a:rPr>
              <a:t> Α.Π.Θ.»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επίδομα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αυτό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θα 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διακοπεί. </a:t>
            </a:r>
            <a:r>
              <a:rPr sz="2200" spc="-10" dirty="0">
                <a:latin typeface="Calibri"/>
                <a:cs typeface="Calibri"/>
              </a:rPr>
              <a:t>Συνεπώς, </a:t>
            </a:r>
            <a:r>
              <a:rPr sz="2200" spc="-15" dirty="0">
                <a:latin typeface="Calibri"/>
                <a:cs typeface="Calibri"/>
              </a:rPr>
              <a:t>πριν </a:t>
            </a:r>
            <a:r>
              <a:rPr sz="2200" spc="-5" dirty="0">
                <a:latin typeface="Calibri"/>
                <a:cs typeface="Calibri"/>
              </a:rPr>
              <a:t>συμμετέχει </a:t>
            </a:r>
            <a:r>
              <a:rPr sz="2200" dirty="0">
                <a:latin typeface="Calibri"/>
                <a:cs typeface="Calibri"/>
              </a:rPr>
              <a:t>στο </a:t>
            </a:r>
            <a:r>
              <a:rPr sz="2200" spc="-10" dirty="0">
                <a:latin typeface="Calibri"/>
                <a:cs typeface="Calibri"/>
              </a:rPr>
              <a:t>Πρόγραμμα </a:t>
            </a:r>
            <a:r>
              <a:rPr sz="2200" dirty="0">
                <a:latin typeface="Calibri"/>
                <a:cs typeface="Calibri"/>
              </a:rPr>
              <a:t>θα </a:t>
            </a:r>
            <a:r>
              <a:rPr sz="2200" spc="-5" dirty="0">
                <a:latin typeface="Calibri"/>
                <a:cs typeface="Calibri"/>
              </a:rPr>
              <a:t>πρέπει να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έρθει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-5" dirty="0">
                <a:latin typeface="Calibri"/>
                <a:cs typeface="Calibri"/>
              </a:rPr>
              <a:t>επαφή </a:t>
            </a:r>
            <a:r>
              <a:rPr sz="2200" spc="-15" dirty="0">
                <a:latin typeface="Calibri"/>
                <a:cs typeface="Calibri"/>
              </a:rPr>
              <a:t>είτε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spc="-10" dirty="0">
                <a:latin typeface="Calibri"/>
                <a:cs typeface="Calibri"/>
              </a:rPr>
              <a:t>τον Επιστημονικά </a:t>
            </a:r>
            <a:r>
              <a:rPr sz="2200" spc="-5" dirty="0">
                <a:latin typeface="Calibri"/>
                <a:cs typeface="Calibri"/>
              </a:rPr>
              <a:t>Υπεύθυνο της Πρακτικής </a:t>
            </a:r>
            <a:r>
              <a:rPr sz="2200" dirty="0">
                <a:latin typeface="Calibri"/>
                <a:cs typeface="Calibri"/>
              </a:rPr>
              <a:t> Άσκησης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του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Τμήματός</a:t>
            </a:r>
            <a:r>
              <a:rPr sz="2200" spc="-5" dirty="0">
                <a:latin typeface="Calibri"/>
                <a:cs typeface="Calibri"/>
              </a:rPr>
              <a:t> του/της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προκειμένου</a:t>
            </a:r>
            <a:r>
              <a:rPr sz="2200" dirty="0">
                <a:latin typeface="Calibri"/>
                <a:cs typeface="Calibri"/>
              </a:rPr>
              <a:t> να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εξετάσουν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εάν </a:t>
            </a:r>
            <a:r>
              <a:rPr sz="2200" spc="-10" dirty="0">
                <a:latin typeface="Calibri"/>
                <a:cs typeface="Calibri"/>
              </a:rPr>
              <a:t> υπάρχουν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εναλλακτικές.</a:t>
            </a:r>
            <a:endParaRPr sz="22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buFont typeface="Wingdings"/>
              <a:buChar char=""/>
              <a:tabLst>
                <a:tab pos="362585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Εάν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κάποιος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φοιτητής/τρια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λαμβάνει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επίδομα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λόγω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αναπηρίας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(ΑμΕΑ) ή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λόγω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θανάτου γονιού</a:t>
            </a:r>
            <a:r>
              <a:rPr sz="2200" spc="-5" dirty="0">
                <a:latin typeface="Calibri"/>
                <a:cs typeface="Calibri"/>
              </a:rPr>
              <a:t>, θα πρέπει να ενημερωθεί </a:t>
            </a:r>
            <a:r>
              <a:rPr sz="2200" spc="-1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το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Φορέα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από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τον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οποίο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λαμβάνει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συγκεκριμένο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επίδομα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εάν</a:t>
            </a:r>
            <a:r>
              <a:rPr sz="2200" spc="2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συμμετοχή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του/της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στο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Πρόγραμμα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Πρακτικής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Άσκησης,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διακόπτεται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επίδομα.</a:t>
            </a:r>
            <a:r>
              <a:rPr sz="2200" spc="-5" dirty="0">
                <a:latin typeface="Calibri"/>
                <a:cs typeface="Calibri"/>
              </a:rPr>
              <a:t> Αυτό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εξαρτάται</a:t>
            </a:r>
            <a:r>
              <a:rPr sz="2200" spc="-10" dirty="0">
                <a:latin typeface="Calibri"/>
                <a:cs typeface="Calibri"/>
              </a:rPr>
              <a:t> καθαρά</a:t>
            </a:r>
            <a:r>
              <a:rPr sz="2200" spc="-5" dirty="0">
                <a:latin typeface="Calibri"/>
                <a:cs typeface="Calibri"/>
              </a:rPr>
              <a:t> από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το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συγκεκριμένο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Φορέα.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6508" y="743458"/>
            <a:ext cx="587502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420"/>
              </a:lnSpc>
              <a:spcBef>
                <a:spcPts val="100"/>
              </a:spcBef>
            </a:pPr>
            <a:r>
              <a:rPr sz="3000" spc="-20" dirty="0"/>
              <a:t>ΛΟΙΠΕΣ</a:t>
            </a:r>
            <a:r>
              <a:rPr sz="3000" spc="-40" dirty="0"/>
              <a:t> </a:t>
            </a:r>
            <a:r>
              <a:rPr sz="3000" dirty="0"/>
              <a:t>ΣΗΜΑΝΤΙΚΕΣ</a:t>
            </a:r>
            <a:r>
              <a:rPr sz="3000" spc="-55" dirty="0"/>
              <a:t> </a:t>
            </a:r>
            <a:r>
              <a:rPr sz="3000" dirty="0"/>
              <a:t>ΠΛΗΡΟΦΟΡΙΕΣ</a:t>
            </a:r>
            <a:endParaRPr sz="3000"/>
          </a:p>
          <a:p>
            <a:pPr marL="1270" algn="ctr">
              <a:lnSpc>
                <a:spcPts val="3420"/>
              </a:lnSpc>
            </a:pPr>
            <a:r>
              <a:rPr sz="3000" spc="-10" dirty="0"/>
              <a:t>Επιδόματα</a:t>
            </a:r>
            <a:endParaRPr sz="3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pc="-105" dirty="0"/>
              <a:t>Το </a:t>
            </a:r>
            <a:r>
              <a:rPr spc="-5" dirty="0"/>
              <a:t>Πρόγραμμα </a:t>
            </a:r>
            <a:r>
              <a:rPr dirty="0"/>
              <a:t>«Πρακτική </a:t>
            </a:r>
            <a:r>
              <a:rPr spc="-5" dirty="0"/>
              <a:t>Άσκηση </a:t>
            </a:r>
            <a:r>
              <a:rPr spc="-10" dirty="0"/>
              <a:t>Τριτοβάθμιας Εκπαίδευσης </a:t>
            </a:r>
            <a:r>
              <a:rPr spc="-530" dirty="0"/>
              <a:t> </a:t>
            </a:r>
            <a:r>
              <a:rPr spc="-15" dirty="0"/>
              <a:t>Α.Π.Θ.»</a:t>
            </a:r>
            <a:r>
              <a:rPr spc="-10" dirty="0"/>
              <a:t> δεν</a:t>
            </a:r>
            <a:r>
              <a:rPr spc="-5" dirty="0"/>
              <a:t> </a:t>
            </a:r>
            <a:r>
              <a:rPr spc="-10" dirty="0"/>
              <a:t>σχετίζεται</a:t>
            </a:r>
            <a:r>
              <a:rPr spc="-5" dirty="0"/>
              <a:t> </a:t>
            </a:r>
            <a:r>
              <a:rPr dirty="0"/>
              <a:t>με</a:t>
            </a:r>
            <a:r>
              <a:rPr spc="5" dirty="0"/>
              <a:t> </a:t>
            </a:r>
            <a:r>
              <a:rPr spc="-10" dirty="0"/>
              <a:t>άλλους</a:t>
            </a:r>
            <a:r>
              <a:rPr spc="525" dirty="0"/>
              <a:t> </a:t>
            </a:r>
            <a:r>
              <a:rPr spc="-5" dirty="0"/>
              <a:t>τρόπους</a:t>
            </a:r>
            <a:r>
              <a:rPr spc="535" dirty="0"/>
              <a:t> </a:t>
            </a:r>
            <a:r>
              <a:rPr spc="-10" dirty="0"/>
              <a:t>Πρακτικής </a:t>
            </a:r>
            <a:r>
              <a:rPr spc="-5" dirty="0"/>
              <a:t> </a:t>
            </a:r>
            <a:r>
              <a:rPr dirty="0"/>
              <a:t>Άσκησης που μπορεί να </a:t>
            </a:r>
            <a:r>
              <a:rPr spc="-10" dirty="0"/>
              <a:t>πραγματοποιήσει </a:t>
            </a:r>
            <a:r>
              <a:rPr spc="-5" dirty="0"/>
              <a:t>ο/η </a:t>
            </a:r>
            <a:r>
              <a:rPr spc="-15" dirty="0"/>
              <a:t>φοιτητής/τρια </a:t>
            </a:r>
            <a:r>
              <a:rPr spc="-10" dirty="0"/>
              <a:t> </a:t>
            </a:r>
            <a:r>
              <a:rPr spc="-25" dirty="0"/>
              <a:t>κατά </a:t>
            </a:r>
            <a:r>
              <a:rPr spc="-5" dirty="0"/>
              <a:t>τη διάρκεια </a:t>
            </a:r>
            <a:r>
              <a:rPr spc="-15" dirty="0"/>
              <a:t>των </a:t>
            </a:r>
            <a:r>
              <a:rPr spc="-5" dirty="0"/>
              <a:t>Σπουδών </a:t>
            </a:r>
            <a:r>
              <a:rPr spc="-10" dirty="0"/>
              <a:t>του/της </a:t>
            </a:r>
            <a:r>
              <a:rPr spc="-5" dirty="0"/>
              <a:t>(π.χ. </a:t>
            </a:r>
            <a:r>
              <a:rPr spc="-10" dirty="0"/>
              <a:t>Erasmus, AISEC, </a:t>
            </a:r>
            <a:r>
              <a:rPr spc="-5" dirty="0"/>
              <a:t> κλπ).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pc="-5" dirty="0"/>
              <a:t>Συνεπώς, </a:t>
            </a:r>
            <a:r>
              <a:rPr spc="-10" dirty="0"/>
              <a:t>εάν </a:t>
            </a:r>
            <a:r>
              <a:rPr spc="-15" dirty="0"/>
              <a:t>κάποιος/α φοιτητής/τρια </a:t>
            </a:r>
            <a:r>
              <a:rPr spc="-10" dirty="0"/>
              <a:t>έχει </a:t>
            </a:r>
            <a:r>
              <a:rPr spc="-5" dirty="0"/>
              <a:t>πραγματοποιήσει </a:t>
            </a:r>
            <a:r>
              <a:rPr spc="-530" dirty="0"/>
              <a:t> </a:t>
            </a:r>
            <a:r>
              <a:rPr spc="-5" dirty="0"/>
              <a:t>Πρακτική</a:t>
            </a:r>
            <a:r>
              <a:rPr spc="165" dirty="0"/>
              <a:t> </a:t>
            </a:r>
            <a:r>
              <a:rPr spc="-5" dirty="0"/>
              <a:t>Άσκηση</a:t>
            </a:r>
            <a:r>
              <a:rPr spc="170" dirty="0"/>
              <a:t> </a:t>
            </a:r>
            <a:r>
              <a:rPr dirty="0"/>
              <a:t>με</a:t>
            </a:r>
            <a:r>
              <a:rPr spc="175" dirty="0"/>
              <a:t> </a:t>
            </a:r>
            <a:r>
              <a:rPr spc="-5" dirty="0"/>
              <a:t>έναν</a:t>
            </a:r>
            <a:r>
              <a:rPr spc="175" dirty="0"/>
              <a:t> </a:t>
            </a:r>
            <a:r>
              <a:rPr spc="-5" dirty="0"/>
              <a:t>από</a:t>
            </a:r>
            <a:r>
              <a:rPr spc="175" dirty="0"/>
              <a:t> </a:t>
            </a:r>
            <a:r>
              <a:rPr spc="-15" dirty="0"/>
              <a:t>τους</a:t>
            </a:r>
            <a:r>
              <a:rPr spc="175" dirty="0"/>
              <a:t> </a:t>
            </a:r>
            <a:r>
              <a:rPr spc="-10" dirty="0"/>
              <a:t>άλλους</a:t>
            </a:r>
            <a:r>
              <a:rPr spc="180" dirty="0"/>
              <a:t> </a:t>
            </a:r>
            <a:r>
              <a:rPr spc="-5" dirty="0"/>
              <a:t>τρόπους,</a:t>
            </a:r>
            <a:r>
              <a:rPr spc="165" dirty="0"/>
              <a:t> </a:t>
            </a:r>
            <a:r>
              <a:rPr spc="-5" dirty="0"/>
              <a:t>μπορεί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2452" y="4203014"/>
            <a:ext cx="4228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  <a:tab pos="3054985" algn="l"/>
              </a:tabLst>
            </a:pPr>
            <a:r>
              <a:rPr sz="2400" dirty="0">
                <a:latin typeface="Calibri"/>
                <a:cs typeface="Calibri"/>
              </a:rPr>
              <a:t>να	πρ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γμα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οπ</a:t>
            </a:r>
            <a:r>
              <a:rPr sz="2400" spc="-15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ιή</a:t>
            </a:r>
            <a:r>
              <a:rPr sz="2400" spc="-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ει	</a:t>
            </a:r>
            <a:r>
              <a:rPr sz="2400" spc="-5" dirty="0">
                <a:latin typeface="Calibri"/>
                <a:cs typeface="Calibri"/>
              </a:rPr>
              <a:t>Πρακ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ική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2038" y="4203014"/>
            <a:ext cx="1403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9325" algn="l"/>
              </a:tabLst>
            </a:pPr>
            <a:r>
              <a:rPr sz="2400" dirty="0">
                <a:latin typeface="Calibri"/>
                <a:cs typeface="Calibri"/>
              </a:rPr>
              <a:t>μ</a:t>
            </a:r>
            <a:r>
              <a:rPr sz="2400" spc="-4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σω	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452" y="4569332"/>
            <a:ext cx="383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6345" algn="l"/>
              </a:tabLst>
            </a:pP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ρ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spc="-3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10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μμ</a:t>
            </a:r>
            <a:r>
              <a:rPr sz="2400" spc="10" dirty="0">
                <a:latin typeface="Calibri"/>
                <a:cs typeface="Calibri"/>
              </a:rPr>
              <a:t>α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ς	</a:t>
            </a:r>
            <a:r>
              <a:rPr sz="2400" spc="-5" dirty="0">
                <a:latin typeface="Calibri"/>
                <a:cs typeface="Calibri"/>
              </a:rPr>
              <a:t>«Π</a:t>
            </a:r>
            <a:r>
              <a:rPr sz="2400" spc="10" dirty="0">
                <a:latin typeface="Calibri"/>
                <a:cs typeface="Calibri"/>
              </a:rPr>
              <a:t>ρ</a:t>
            </a:r>
            <a:r>
              <a:rPr sz="2400" spc="-5" dirty="0">
                <a:latin typeface="Calibri"/>
                <a:cs typeface="Calibri"/>
              </a:rPr>
              <a:t>ακ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ική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0560" y="4203014"/>
            <a:ext cx="16757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1276350" algn="l"/>
              </a:tabLst>
            </a:pPr>
            <a:r>
              <a:rPr sz="2400" dirty="0">
                <a:latin typeface="Calibri"/>
                <a:cs typeface="Calibri"/>
              </a:rPr>
              <a:t>Άσκ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ση	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spc="-5" dirty="0">
                <a:latin typeface="Calibri"/>
                <a:cs typeface="Calibri"/>
              </a:rPr>
              <a:t>αι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Άσκηση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2854" y="4569332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Τριτοβάθμιας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452" y="4935092"/>
            <a:ext cx="5530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1014" algn="l"/>
              </a:tabLst>
            </a:pPr>
            <a:r>
              <a:rPr sz="2400" spc="-5" dirty="0">
                <a:latin typeface="Calibri"/>
                <a:cs typeface="Calibri"/>
              </a:rPr>
              <a:t>Εκπαίδευσης	</a:t>
            </a:r>
            <a:r>
              <a:rPr sz="2400" spc="-15" dirty="0">
                <a:latin typeface="Calibri"/>
                <a:cs typeface="Calibri"/>
              </a:rPr>
              <a:t>Α.Π.Θ.»,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αλλά μόνο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μία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φορά.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algn="ctr">
              <a:lnSpc>
                <a:spcPts val="2700"/>
              </a:lnSpc>
              <a:spcBef>
                <a:spcPts val="95"/>
              </a:spcBef>
            </a:pPr>
            <a:r>
              <a:rPr spc="-20" dirty="0"/>
              <a:t>ΛΟΙΠΕΣ</a:t>
            </a:r>
            <a:r>
              <a:rPr spc="-10" dirty="0"/>
              <a:t> </a:t>
            </a:r>
            <a:r>
              <a:rPr spc="-5" dirty="0"/>
              <a:t>ΣΗΜΑΝΤΙΚΕΣ</a:t>
            </a:r>
            <a:r>
              <a:rPr spc="5" dirty="0"/>
              <a:t> </a:t>
            </a:r>
            <a:r>
              <a:rPr spc="-5" dirty="0"/>
              <a:t>ΠΛΗΡΟΦΟΡΙΕΣ</a:t>
            </a:r>
          </a:p>
          <a:p>
            <a:pPr marL="311150" algn="ctr">
              <a:lnSpc>
                <a:spcPts val="2700"/>
              </a:lnSpc>
            </a:pPr>
            <a:r>
              <a:rPr spc="-5" dirty="0"/>
              <a:t>Άλλοι τρόποι</a:t>
            </a:r>
            <a:r>
              <a:rPr spc="20" dirty="0"/>
              <a:t> </a:t>
            </a:r>
            <a:r>
              <a:rPr dirty="0"/>
              <a:t>Πρακτικής</a:t>
            </a:r>
            <a:r>
              <a:rPr spc="-10" dirty="0"/>
              <a:t> </a:t>
            </a:r>
            <a:r>
              <a:rPr spc="-5" dirty="0"/>
              <a:t>Άσκησης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843227"/>
            <a:ext cx="793940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Παρακαλούμε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20" dirty="0">
                <a:latin typeface="Calibri"/>
                <a:cs typeface="Calibri"/>
              </a:rPr>
              <a:t> παρακολουθείτε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dirty="0">
                <a:latin typeface="Calibri"/>
                <a:cs typeface="Calibri"/>
              </a:rPr>
              <a:t> email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σας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(προσωπικό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endParaRPr sz="2400">
              <a:latin typeface="Calibri"/>
              <a:cs typeface="Calibri"/>
            </a:endParaRPr>
          </a:p>
          <a:p>
            <a:pPr marL="12700" marR="148971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ιδρυματικό </a:t>
            </a:r>
            <a:r>
              <a:rPr sz="2400" spc="-10" dirty="0">
                <a:latin typeface="Calibri"/>
                <a:cs typeface="Calibri"/>
              </a:rPr>
              <a:t>λογαριασμό) </a:t>
            </a:r>
            <a:r>
              <a:rPr sz="2400" spc="-5" dirty="0">
                <a:latin typeface="Calibri"/>
                <a:cs typeface="Calibri"/>
              </a:rPr>
              <a:t>όπου </a:t>
            </a:r>
            <a:r>
              <a:rPr sz="2400" spc="-15" dirty="0">
                <a:latin typeface="Calibri"/>
                <a:cs typeface="Calibri"/>
              </a:rPr>
              <a:t>στέλνουμε </a:t>
            </a:r>
            <a:r>
              <a:rPr sz="2400" spc="-5" dirty="0">
                <a:latin typeface="Calibri"/>
                <a:cs typeface="Calibri"/>
              </a:rPr>
              <a:t>διάφορες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ενημερώσεις.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 marR="459105">
              <a:lnSpc>
                <a:spcPct val="100000"/>
              </a:lnSpc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Σε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περίπτωση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μη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ανταπόκρισης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υπάρχει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το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ενδεχόμενο</a:t>
            </a:r>
            <a:r>
              <a:rPr sz="2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να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ακυρωθείτε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από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τη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διαδικασία</a:t>
            </a: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επιλογής.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530" algn="ctr">
              <a:lnSpc>
                <a:spcPts val="2700"/>
              </a:lnSpc>
              <a:spcBef>
                <a:spcPts val="95"/>
              </a:spcBef>
            </a:pPr>
            <a:r>
              <a:rPr spc="-20" dirty="0"/>
              <a:t>ΛΟΙΠΕΣ</a:t>
            </a:r>
            <a:r>
              <a:rPr spc="-5" dirty="0"/>
              <a:t> ΣΗΜΑΝΤΙΚΕΣ</a:t>
            </a:r>
            <a:r>
              <a:rPr spc="10" dirty="0"/>
              <a:t> </a:t>
            </a:r>
            <a:r>
              <a:rPr spc="-5" dirty="0"/>
              <a:t>ΠΛΗΡΟΦΟΡΙΕΣ</a:t>
            </a:r>
          </a:p>
          <a:p>
            <a:pPr marL="303530" algn="ctr">
              <a:lnSpc>
                <a:spcPts val="2700"/>
              </a:lnSpc>
            </a:pPr>
            <a:r>
              <a:rPr spc="-15" dirty="0"/>
              <a:t>Επικοινωνία</a:t>
            </a:r>
            <a:r>
              <a:rPr dirty="0"/>
              <a:t> </a:t>
            </a:r>
            <a:r>
              <a:rPr spc="-5" dirty="0"/>
              <a:t>με</a:t>
            </a:r>
            <a:r>
              <a:rPr spc="5" dirty="0"/>
              <a:t> </a:t>
            </a:r>
            <a:r>
              <a:rPr spc="-15" dirty="0"/>
              <a:t>το</a:t>
            </a:r>
            <a:r>
              <a:rPr dirty="0"/>
              <a:t> </a:t>
            </a:r>
            <a:r>
              <a:rPr spc="-5" dirty="0"/>
              <a:t>Γραφείο</a:t>
            </a:r>
            <a:r>
              <a:rPr spc="10" dirty="0"/>
              <a:t> </a:t>
            </a:r>
            <a:r>
              <a:rPr spc="-5" dirty="0"/>
              <a:t>Πρακτικής</a:t>
            </a:r>
            <a:r>
              <a:rPr spc="-10" dirty="0"/>
              <a:t> </a:t>
            </a:r>
            <a:r>
              <a:rPr spc="-5" dirty="0"/>
              <a:t>Άσκησης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740" y="594105"/>
            <a:ext cx="8027670" cy="4948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95"/>
              </a:spcBef>
              <a:tabLst>
                <a:tab pos="1859280" algn="l"/>
              </a:tabLst>
            </a:pPr>
            <a:r>
              <a:rPr sz="2200" b="1" spc="-5" dirty="0">
                <a:latin typeface="Calibri"/>
                <a:cs typeface="Calibri"/>
              </a:rPr>
              <a:t>Συνοψίζοντας	-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Σημαντικές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ημερομηνίες</a:t>
            </a:r>
            <a:endParaRPr sz="2200" dirty="0">
              <a:latin typeface="Calibri"/>
              <a:cs typeface="Calibri"/>
            </a:endParaRPr>
          </a:p>
          <a:p>
            <a:pPr marL="105410" algn="ctr">
              <a:lnSpc>
                <a:spcPct val="100000"/>
              </a:lnSpc>
            </a:pP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Μάρτιος</a:t>
            </a:r>
            <a:r>
              <a:rPr sz="22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2022 –</a:t>
            </a:r>
            <a:r>
              <a:rPr sz="2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Μάιος</a:t>
            </a:r>
            <a:r>
              <a:rPr sz="2200" b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2022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9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Προαιτήσεις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για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όλους: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09/11/2021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30/11/2021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Δημοσίευση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θέσης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από </a:t>
            </a:r>
            <a:r>
              <a:rPr sz="2200" spc="-10" dirty="0">
                <a:latin typeface="Calibri"/>
                <a:cs typeface="Calibri"/>
              </a:rPr>
              <a:t>Φορέα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στο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ΑΤΛΑΣ: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έως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lang="el-GR" sz="2200" spc="-5" dirty="0" smtClean="0">
                <a:latin typeface="Calibri"/>
                <a:cs typeface="Calibri"/>
              </a:rPr>
              <a:t>21</a:t>
            </a:r>
            <a:r>
              <a:rPr sz="2200" spc="-5" dirty="0" smtClean="0">
                <a:latin typeface="Calibri"/>
                <a:cs typeface="Calibri"/>
              </a:rPr>
              <a:t>/01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Έκδοση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Τραπεζικού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Λογαριασμού: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άμεσα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–όσοι/ες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δεν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έχουν(!)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1880870" algn="l"/>
                <a:tab pos="3824604" algn="l"/>
                <a:tab pos="4446905" algn="l"/>
                <a:tab pos="5615305" algn="l"/>
                <a:tab pos="7011670" algn="l"/>
              </a:tabLst>
            </a:pPr>
            <a:r>
              <a:rPr sz="2200" spc="-15" dirty="0">
                <a:latin typeface="Calibri"/>
                <a:cs typeface="Calibri"/>
              </a:rPr>
              <a:t>Απαραίτητα	</a:t>
            </a:r>
            <a:r>
              <a:rPr sz="2200" spc="-20" dirty="0">
                <a:latin typeface="Calibri"/>
                <a:cs typeface="Calibri"/>
              </a:rPr>
              <a:t>δικαιολογητικά	</a:t>
            </a:r>
            <a:r>
              <a:rPr sz="2200" spc="-5" dirty="0">
                <a:latin typeface="Calibri"/>
                <a:cs typeface="Calibri"/>
              </a:rPr>
              <a:t>στο	Γραφείο	Πρακτικής	Άσκησης</a:t>
            </a:r>
            <a:endParaRPr sz="22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Α.Π.Θ.: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έως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τις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1</a:t>
            </a:r>
            <a:r>
              <a:rPr lang="el-GR" sz="2200" spc="-5" dirty="0" smtClean="0">
                <a:latin typeface="Calibri"/>
                <a:cs typeface="Calibri"/>
              </a:rPr>
              <a:t>7</a:t>
            </a:r>
            <a:r>
              <a:rPr sz="2200" spc="-5" dirty="0" smtClean="0">
                <a:latin typeface="Calibri"/>
                <a:cs typeface="Calibri"/>
              </a:rPr>
              <a:t>/01/2022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Αιτήσεις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online: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lang="el-GR" sz="2200" spc="-5" dirty="0" smtClean="0">
                <a:latin typeface="Calibri"/>
                <a:cs typeface="Calibri"/>
              </a:rPr>
              <a:t>22</a:t>
            </a:r>
            <a:r>
              <a:rPr sz="2200" spc="-5" dirty="0" smtClean="0">
                <a:latin typeface="Calibri"/>
                <a:cs typeface="Calibri"/>
              </a:rPr>
              <a:t>/01/2022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lang="el-GR" sz="2200" spc="-5" dirty="0">
                <a:latin typeface="Calibri"/>
                <a:cs typeface="Calibri"/>
              </a:rPr>
              <a:t>2</a:t>
            </a:r>
            <a:r>
              <a:rPr sz="2200" spc="-5" dirty="0" smtClean="0">
                <a:latin typeface="Calibri"/>
                <a:cs typeface="Calibri"/>
              </a:rPr>
              <a:t>7/01/2022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έως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τις 20:00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Υπογραφή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Σύμβασης: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θα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σταλεί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email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Απογραφικό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Δελτίο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Εισόδου: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έως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τις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10/03/2022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Ημερολόγιο: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στο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τέλος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κάθε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εβδομάδας</a:t>
            </a:r>
            <a:r>
              <a:rPr sz="2200" spc="-10" dirty="0">
                <a:latin typeface="Calibri"/>
                <a:cs typeface="Calibri"/>
              </a:rPr>
              <a:t>!</a:t>
            </a:r>
            <a:endParaRPr sz="2200" dirty="0">
              <a:latin typeface="Calibri"/>
              <a:cs typeface="Calibri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1867535" algn="l"/>
                <a:tab pos="2748280" algn="l"/>
                <a:tab pos="3799840" algn="l"/>
                <a:tab pos="4363085" algn="l"/>
                <a:tab pos="5142865" algn="l"/>
                <a:tab pos="5673725" algn="l"/>
                <a:tab pos="7010400" algn="l"/>
              </a:tabLst>
            </a:pPr>
            <a:r>
              <a:rPr sz="2200" spc="-5" dirty="0">
                <a:latin typeface="Calibri"/>
                <a:cs typeface="Calibri"/>
              </a:rPr>
              <a:t>Απο</a:t>
            </a:r>
            <a:r>
              <a:rPr sz="2200" spc="-2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ρ</a:t>
            </a:r>
            <a:r>
              <a:rPr sz="2200" spc="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φι</a:t>
            </a:r>
            <a:r>
              <a:rPr sz="2200" spc="-85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δε</a:t>
            </a:r>
            <a:r>
              <a:rPr sz="2200" spc="-90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τί</a:t>
            </a:r>
            <a:r>
              <a:rPr sz="2200" spc="-5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ε</a:t>
            </a:r>
            <a:r>
              <a:rPr sz="2200" spc="-3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ό</a:t>
            </a:r>
            <a:r>
              <a:rPr sz="2200" spc="-15" dirty="0">
                <a:latin typeface="Calibri"/>
                <a:cs typeface="Calibri"/>
              </a:rPr>
              <a:t>δ</a:t>
            </a:r>
            <a:r>
              <a:rPr sz="2200" spc="-5" dirty="0">
                <a:latin typeface="Calibri"/>
                <a:cs typeface="Calibri"/>
              </a:rPr>
              <a:t>ου: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1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τέ</a:t>
            </a:r>
            <a:r>
              <a:rPr sz="2200" spc="-30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ος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τη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τική</a:t>
            </a:r>
            <a:r>
              <a:rPr sz="2200" spc="-5" dirty="0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Ά</a:t>
            </a:r>
            <a:r>
              <a:rPr sz="2200" spc="-5" dirty="0">
                <a:latin typeface="Calibri"/>
                <a:cs typeface="Calibri"/>
              </a:rPr>
              <a:t>σκ</a:t>
            </a:r>
            <a:r>
              <a:rPr sz="2200" spc="5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ης  άμεσα.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Αξιολόγηση: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στο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τέλος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της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Πρακτικής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Άσκησης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άμεσα.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841" y="2147442"/>
            <a:ext cx="802767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Διεύθυνση: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Κτήριο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Διοίκησης,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Υπόγειο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(Δίπλα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στην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Αίθουσα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Τελετών)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Ωράριο: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Δευτέρα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Παρασκευή: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9:00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πμ.– 15:00μμ.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Τηλέφωνο: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2310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997178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Email: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praktiki@auth.gr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mmlogdani@auth.gr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Ιστοσελίδα: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www.praktiki.auth.gr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440815" algn="l"/>
                <a:tab pos="1949450" algn="l"/>
                <a:tab pos="3218180" algn="l"/>
                <a:tab pos="4734560" algn="l"/>
                <a:tab pos="6052820" algn="l"/>
                <a:tab pos="7077075" algn="l"/>
              </a:tabLst>
            </a:pPr>
            <a:r>
              <a:rPr sz="2400" i="1" spc="-5" dirty="0">
                <a:latin typeface="Calibri"/>
                <a:cs typeface="Calibri"/>
              </a:rPr>
              <a:t>Π</a:t>
            </a:r>
            <a:r>
              <a:rPr sz="2400" i="1" dirty="0">
                <a:latin typeface="Calibri"/>
                <a:cs typeface="Calibri"/>
              </a:rPr>
              <a:t>ρ</a:t>
            </a:r>
            <a:r>
              <a:rPr sz="2400" i="1" spc="-5" dirty="0">
                <a:latin typeface="Calibri"/>
                <a:cs typeface="Calibri"/>
              </a:rPr>
              <a:t>οσοχ</a:t>
            </a:r>
            <a:r>
              <a:rPr sz="2400" i="1" spc="5" dirty="0">
                <a:latin typeface="Calibri"/>
                <a:cs typeface="Calibri"/>
              </a:rPr>
              <a:t>ή</a:t>
            </a:r>
            <a:r>
              <a:rPr sz="2400" i="1" dirty="0">
                <a:latin typeface="Calibri"/>
                <a:cs typeface="Calibri"/>
              </a:rPr>
              <a:t>:	</a:t>
            </a:r>
            <a:r>
              <a:rPr sz="2400" i="1" spc="-10" dirty="0">
                <a:latin typeface="Calibri"/>
                <a:cs typeface="Calibri"/>
              </a:rPr>
              <a:t>τ</a:t>
            </a:r>
            <a:r>
              <a:rPr sz="2400" i="1" dirty="0">
                <a:latin typeface="Calibri"/>
                <a:cs typeface="Calibri"/>
              </a:rPr>
              <a:t>ο	Γραφείο	</a:t>
            </a:r>
            <a:r>
              <a:rPr sz="2400" i="1" spc="-5" dirty="0">
                <a:latin typeface="Calibri"/>
                <a:cs typeface="Calibri"/>
              </a:rPr>
              <a:t>Π</a:t>
            </a:r>
            <a:r>
              <a:rPr sz="2400" i="1" dirty="0">
                <a:latin typeface="Calibri"/>
                <a:cs typeface="Calibri"/>
              </a:rPr>
              <a:t>ρακτικής	Άσκη</a:t>
            </a:r>
            <a:r>
              <a:rPr sz="2400" i="1" spc="-10" dirty="0">
                <a:latin typeface="Calibri"/>
                <a:cs typeface="Calibri"/>
              </a:rPr>
              <a:t>σ</a:t>
            </a:r>
            <a:r>
              <a:rPr sz="2400" i="1" spc="-5" dirty="0">
                <a:latin typeface="Calibri"/>
                <a:cs typeface="Calibri"/>
              </a:rPr>
              <a:t>η</a:t>
            </a:r>
            <a:r>
              <a:rPr sz="2400" i="1" dirty="0">
                <a:latin typeface="Calibri"/>
                <a:cs typeface="Calibri"/>
              </a:rPr>
              <a:t>ς	</a:t>
            </a:r>
            <a:r>
              <a:rPr sz="2400" i="1" spc="15" dirty="0">
                <a:latin typeface="Calibri"/>
                <a:cs typeface="Calibri"/>
              </a:rPr>
              <a:t>Α</a:t>
            </a:r>
            <a:r>
              <a:rPr sz="2400" i="1" spc="-10" dirty="0">
                <a:latin typeface="Calibri"/>
                <a:cs typeface="Calibri"/>
              </a:rPr>
              <a:t>.</a:t>
            </a:r>
            <a:r>
              <a:rPr sz="2400" i="1" dirty="0">
                <a:latin typeface="Calibri"/>
                <a:cs typeface="Calibri"/>
              </a:rPr>
              <a:t>Π</a:t>
            </a:r>
            <a:r>
              <a:rPr sz="2400" i="1" spc="-30" dirty="0">
                <a:latin typeface="Calibri"/>
                <a:cs typeface="Calibri"/>
              </a:rPr>
              <a:t>.</a:t>
            </a:r>
            <a:r>
              <a:rPr sz="2400" i="1" spc="-40" dirty="0">
                <a:latin typeface="Calibri"/>
                <a:cs typeface="Calibri"/>
              </a:rPr>
              <a:t>Θ</a:t>
            </a:r>
            <a:r>
              <a:rPr sz="2400" i="1" dirty="0">
                <a:latin typeface="Calibri"/>
                <a:cs typeface="Calibri"/>
              </a:rPr>
              <a:t>.	</a:t>
            </a:r>
            <a:r>
              <a:rPr sz="2400" i="1" spc="-5" dirty="0">
                <a:latin typeface="Calibri"/>
                <a:cs typeface="Calibri"/>
              </a:rPr>
              <a:t>δέ</a:t>
            </a:r>
            <a:r>
              <a:rPr sz="2400" i="1" spc="-15" dirty="0">
                <a:latin typeface="Calibri"/>
                <a:cs typeface="Calibri"/>
              </a:rPr>
              <a:t>χ</a:t>
            </a:r>
            <a:r>
              <a:rPr sz="2400" i="1" dirty="0">
                <a:latin typeface="Calibri"/>
                <a:cs typeface="Calibri"/>
              </a:rPr>
              <a:t>ε</a:t>
            </a:r>
            <a:r>
              <a:rPr sz="2400" i="1" spc="-20" dirty="0">
                <a:latin typeface="Calibri"/>
                <a:cs typeface="Calibri"/>
              </a:rPr>
              <a:t>τ</a:t>
            </a:r>
            <a:r>
              <a:rPr sz="2400" i="1" dirty="0">
                <a:latin typeface="Calibri"/>
                <a:cs typeface="Calibri"/>
              </a:rPr>
              <a:t>αι  </a:t>
            </a:r>
            <a:r>
              <a:rPr sz="2400" i="1" spc="-10" dirty="0">
                <a:latin typeface="Calibri"/>
                <a:cs typeface="Calibri"/>
              </a:rPr>
              <a:t>φοιτητές/τριες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δια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ζώσης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μόνο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κατόπιν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ραντεβού.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8973" y="854151"/>
            <a:ext cx="6071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Γραφείο</a:t>
            </a:r>
            <a:r>
              <a:rPr sz="3200" spc="-30" dirty="0"/>
              <a:t> </a:t>
            </a:r>
            <a:r>
              <a:rPr sz="3200" dirty="0"/>
              <a:t>Πρακτικής</a:t>
            </a:r>
            <a:r>
              <a:rPr sz="3200" spc="-10" dirty="0"/>
              <a:t> </a:t>
            </a:r>
            <a:r>
              <a:rPr sz="3200" spc="-5" dirty="0"/>
              <a:t>Άσκησης</a:t>
            </a:r>
            <a:r>
              <a:rPr sz="3200" spc="-40" dirty="0"/>
              <a:t> </a:t>
            </a:r>
            <a:r>
              <a:rPr sz="3200" spc="-25" dirty="0"/>
              <a:t>Α.Π.Θ.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31213" y="3967860"/>
            <a:ext cx="6842759" cy="20320"/>
          </a:xfrm>
          <a:custGeom>
            <a:avLst/>
            <a:gdLst/>
            <a:ahLst/>
            <a:cxnLst/>
            <a:rect l="l" t="t" r="r" b="b"/>
            <a:pathLst>
              <a:path w="6842759" h="20320">
                <a:moveTo>
                  <a:pt x="6842633" y="0"/>
                </a:moveTo>
                <a:lnTo>
                  <a:pt x="0" y="0"/>
                </a:lnTo>
                <a:lnTo>
                  <a:pt x="0" y="19812"/>
                </a:lnTo>
                <a:lnTo>
                  <a:pt x="6842633" y="19812"/>
                </a:lnTo>
                <a:lnTo>
                  <a:pt x="68426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2218" y="1786585"/>
            <a:ext cx="740600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0797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20675" algn="l"/>
              </a:tabLst>
            </a:pPr>
            <a:r>
              <a:rPr sz="2400" spc="-5" dirty="0">
                <a:latin typeface="Calibri"/>
                <a:cs typeface="Calibri"/>
              </a:rPr>
              <a:t>Να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συμπληρώσει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προαίτηση</a:t>
            </a:r>
            <a:r>
              <a:rPr sz="2400" b="1" spc="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ακολουθώντας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εξής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βήματα: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www.praktiki.auth.gr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-&gt;</a:t>
            </a:r>
            <a:r>
              <a:rPr sz="2400" dirty="0">
                <a:latin typeface="Calibri"/>
                <a:cs typeface="Calibri"/>
              </a:rPr>
              <a:t> ΣΥΝΔΕΣΗ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(σύνδεση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τον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ιδρυματικό</a:t>
            </a:r>
            <a:r>
              <a:rPr sz="2400" spc="-10" dirty="0">
                <a:latin typeface="Calibri"/>
                <a:cs typeface="Calibri"/>
              </a:rPr>
              <a:t> λογαριασμό)</a:t>
            </a:r>
            <a:r>
              <a:rPr sz="2400" spc="-5" dirty="0">
                <a:latin typeface="Calibri"/>
                <a:cs typeface="Calibri"/>
              </a:rPr>
              <a:t> -&gt;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Προαιτήσεις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-&gt;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Πατήστε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σε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αυτό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σύνδεσμο</a:t>
            </a:r>
            <a:r>
              <a:rPr sz="2400" spc="-5" dirty="0">
                <a:latin typeface="Calibri"/>
                <a:cs typeface="Calibri"/>
              </a:rPr>
              <a:t> για</a:t>
            </a:r>
            <a:r>
              <a:rPr sz="2400" dirty="0">
                <a:latin typeface="Calibri"/>
                <a:cs typeface="Calibri"/>
              </a:rPr>
              <a:t> να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κατευθυνθείτε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στις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προαιτήσεις</a:t>
            </a:r>
            <a:endParaRPr sz="2400">
              <a:latin typeface="Calibri"/>
              <a:cs typeface="Calibri"/>
            </a:endParaRPr>
          </a:p>
          <a:p>
            <a:pPr marL="548640" marR="6350" lvl="1" indent="-177165" algn="just">
              <a:lnSpc>
                <a:spcPct val="100000"/>
              </a:lnSpc>
              <a:buFont typeface="Arial MT"/>
              <a:buChar char="•"/>
              <a:tabLst>
                <a:tab pos="54927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Ημερομηνίες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για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Προαίτηση: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09/11/2021</a:t>
            </a:r>
            <a:r>
              <a:rPr sz="2400" spc="5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30/11/2021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7863" y="1112519"/>
            <a:ext cx="7013575" cy="899160"/>
            <a:chOff x="1197863" y="1112519"/>
            <a:chExt cx="7013575" cy="89916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863" y="1112519"/>
              <a:ext cx="2095500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9963" y="1112519"/>
              <a:ext cx="1382267" cy="899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0271" y="1112519"/>
              <a:ext cx="4511039" cy="8991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92174" y="763015"/>
            <a:ext cx="699897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7810" marR="5080" indent="-245745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Υποχρεώσεις</a:t>
            </a:r>
            <a:r>
              <a:rPr sz="3200" spc="-45" dirty="0"/>
              <a:t> </a:t>
            </a:r>
            <a:r>
              <a:rPr sz="3200" spc="-10" dirty="0"/>
              <a:t>φοιτητών/τριών</a:t>
            </a:r>
            <a:r>
              <a:rPr sz="3200" spc="-80" dirty="0"/>
              <a:t> </a:t>
            </a:r>
            <a:r>
              <a:rPr sz="3200" dirty="0">
                <a:solidFill>
                  <a:srgbClr val="FF0000"/>
                </a:solidFill>
              </a:rPr>
              <a:t>ΓΙΑ</a:t>
            </a:r>
            <a:r>
              <a:rPr sz="3200" spc="-25" dirty="0">
                <a:solidFill>
                  <a:srgbClr val="FF0000"/>
                </a:solidFill>
              </a:rPr>
              <a:t> </a:t>
            </a:r>
            <a:r>
              <a:rPr sz="3200" spc="-40" dirty="0">
                <a:solidFill>
                  <a:srgbClr val="FF0000"/>
                </a:solidFill>
              </a:rPr>
              <a:t>ΟΛΟΥΣ </a:t>
            </a:r>
            <a:r>
              <a:rPr sz="3200" spc="-710" dirty="0">
                <a:solidFill>
                  <a:srgbClr val="FF0000"/>
                </a:solidFill>
              </a:rPr>
              <a:t> </a:t>
            </a:r>
            <a:r>
              <a:rPr sz="3200" spc="-85" dirty="0"/>
              <a:t>ΒΗΜΑΤΑ</a:t>
            </a:r>
            <a:r>
              <a:rPr sz="3200" spc="-5" dirty="0"/>
              <a:t> </a:t>
            </a:r>
            <a:r>
              <a:rPr sz="3200" dirty="0">
                <a:solidFill>
                  <a:srgbClr val="FF0000"/>
                </a:solidFill>
              </a:rPr>
              <a:t>ΠΡΙΝ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spc="-5" dirty="0"/>
              <a:t>ΤΗΝ</a:t>
            </a:r>
            <a:r>
              <a:rPr sz="3200" dirty="0"/>
              <a:t> </a:t>
            </a:r>
            <a:r>
              <a:rPr sz="3200" spc="-30" dirty="0"/>
              <a:t>ΠΡΑΚΤΙΚΗ</a:t>
            </a:r>
            <a:r>
              <a:rPr sz="3200" spc="-20" dirty="0"/>
              <a:t> </a:t>
            </a:r>
            <a:r>
              <a:rPr sz="3200" dirty="0"/>
              <a:t>ΑΣΚΗΣΗ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1164421"/>
            <a:ext cx="8804013" cy="4637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5107"/>
            <a:ext cx="8028940" cy="325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Nα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ελέγξει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εάν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διαθέτει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ΑΜΑ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ΙΚΑ/ΕΦΚΑ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"/>
            </a:pPr>
            <a:endParaRPr sz="1950">
              <a:latin typeface="Calibri"/>
              <a:cs typeface="Calibri"/>
            </a:endParaRPr>
          </a:p>
          <a:p>
            <a:pPr marL="622300" marR="5715" indent="-343535">
              <a:lnSpc>
                <a:spcPct val="100000"/>
              </a:lnSpc>
              <a:tabLst>
                <a:tab pos="622300" algn="l"/>
                <a:tab pos="1090295" algn="l"/>
                <a:tab pos="1501775" algn="l"/>
                <a:tab pos="1966595" algn="l"/>
                <a:tab pos="3228340" algn="l"/>
                <a:tab pos="3637279" algn="l"/>
                <a:tab pos="4681220" algn="l"/>
                <a:tab pos="5348605" algn="l"/>
                <a:tab pos="5850255" algn="l"/>
                <a:tab pos="6129655" algn="l"/>
                <a:tab pos="6539230" algn="l"/>
                <a:tab pos="755586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Για	να	δει	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οιο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/α	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ν	διαθ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τει	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ΑΜ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Α	ΙΚΑ	ή	να	ε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δώσει	Ν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Ο 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παρακαλούμε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ακολουθήστε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τις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οδηγίες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που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υπάρχουν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αρχείο: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279400" marR="594360">
              <a:lnSpc>
                <a:spcPct val="100000"/>
              </a:lnSpc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https://www.praktiki.auth.gr/wp-content/uploads/2021/09/οδηγίες-ΑΜΑ- </a:t>
            </a:r>
            <a:r>
              <a:rPr sz="1800" b="1" spc="-39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ΙΚΑ.pdf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Εάν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έχετε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ήδη τον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Αριθμό Μητρώου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ΙΚΑ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σας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σε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κάποιο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έγγραφο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χρειάζεται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να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ακολουθήσετε καμία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άλλη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διαδικασία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για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εύρεση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ή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έκδοσή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του.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1011" y="966216"/>
            <a:ext cx="5471160" cy="706120"/>
            <a:chOff x="2001011" y="966216"/>
            <a:chExt cx="5471160" cy="706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1011" y="966216"/>
              <a:ext cx="1638300" cy="7056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7" y="966216"/>
              <a:ext cx="1082039" cy="705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1732" y="966216"/>
              <a:ext cx="3520440" cy="7056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070" algn="ctr">
              <a:lnSpc>
                <a:spcPts val="2700"/>
              </a:lnSpc>
              <a:spcBef>
                <a:spcPts val="95"/>
              </a:spcBef>
            </a:pPr>
            <a:r>
              <a:rPr spc="-5" dirty="0"/>
              <a:t>Υποχρεώσεις</a:t>
            </a:r>
            <a:r>
              <a:rPr spc="20" dirty="0"/>
              <a:t> </a:t>
            </a:r>
            <a:r>
              <a:rPr spc="-15" dirty="0"/>
              <a:t>φοιτητών/τριών</a:t>
            </a:r>
          </a:p>
          <a:p>
            <a:pPr marL="304165" algn="ctr">
              <a:lnSpc>
                <a:spcPts val="2700"/>
              </a:lnSpc>
            </a:pPr>
            <a:r>
              <a:rPr spc="-70" dirty="0"/>
              <a:t>ΒΗΜΑΤΑ</a:t>
            </a:r>
            <a:r>
              <a:rPr spc="-20" dirty="0"/>
              <a:t> </a:t>
            </a:r>
            <a:r>
              <a:rPr spc="-5" dirty="0">
                <a:solidFill>
                  <a:srgbClr val="FF0000"/>
                </a:solidFill>
              </a:rPr>
              <a:t>ΠΡΙΝ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/>
              <a:t>ΤΗΝ</a:t>
            </a:r>
            <a:r>
              <a:rPr spc="-10" dirty="0"/>
              <a:t> </a:t>
            </a:r>
            <a:r>
              <a:rPr spc="-25" dirty="0"/>
              <a:t>ΠΡΑΚΤΙΚΗ </a:t>
            </a:r>
            <a:r>
              <a:rPr spc="-5" dirty="0"/>
              <a:t>ΑΣΚΗΣΗ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5107"/>
            <a:ext cx="802830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  <a:tab pos="844550" algn="l"/>
                <a:tab pos="2372360" algn="l"/>
                <a:tab pos="2868930" algn="l"/>
                <a:tab pos="3999865" algn="l"/>
                <a:tab pos="5287645" algn="l"/>
                <a:tab pos="6816725" algn="l"/>
                <a:tab pos="773112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Να	δι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ρε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υ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ι	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ν	δια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θέ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τει	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τ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ρα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π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ε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ζ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ι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κ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ό	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λ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ογαρ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ι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σ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μ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ό	(I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BA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N)	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ως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δικαιούχος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ή</a:t>
            </a:r>
            <a:r>
              <a:rPr sz="20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συνδικαιούχος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σε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οποιαδήποτε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ελληνική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τράπεζα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Δεν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γίνονται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δεκτοί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λογαριασμοί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από</a:t>
            </a:r>
            <a:r>
              <a:rPr sz="2000" b="1" spc="-5" dirty="0">
                <a:latin typeface="Calibri"/>
                <a:cs typeface="Calibri"/>
              </a:rPr>
              <a:t> τράπεζες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του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εξωτερικού!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299085" marR="571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Σε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περίπτωση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δεν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διαθέτει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λογαριασμό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καμία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ελληνική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τράπεζα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πρέπει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προβεί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άμεσα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στην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έκδοση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λογαριασμού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Προτείνεται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Τράπεζα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Πειραιώς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συνεργάζεται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ΑΠΘ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και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δεν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θα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προκύψουν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κρατήσεις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λόγω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μεταφοράς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ΠΡΟΣΟΧΗ</a:t>
            </a:r>
            <a:r>
              <a:rPr sz="2000" b="1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ευθύνη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δήλωση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σωστού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ΙΒΑΝ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αποκλειστικά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του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φοιτητή/της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φοιτήτριας.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01011" y="966216"/>
            <a:ext cx="5471160" cy="706120"/>
            <a:chOff x="2001011" y="966216"/>
            <a:chExt cx="5471160" cy="7061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1011" y="966216"/>
              <a:ext cx="1638300" cy="705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687" y="966216"/>
              <a:ext cx="1082039" cy="705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1732" y="966216"/>
              <a:ext cx="3520440" cy="7056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070" algn="ctr">
              <a:lnSpc>
                <a:spcPts val="2700"/>
              </a:lnSpc>
              <a:spcBef>
                <a:spcPts val="95"/>
              </a:spcBef>
            </a:pPr>
            <a:r>
              <a:rPr spc="-5" dirty="0"/>
              <a:t>Υποχρεώσεις</a:t>
            </a:r>
            <a:r>
              <a:rPr spc="20" dirty="0"/>
              <a:t> </a:t>
            </a:r>
            <a:r>
              <a:rPr spc="-15" dirty="0"/>
              <a:t>φοιτητών/τριών</a:t>
            </a:r>
          </a:p>
          <a:p>
            <a:pPr marL="304165" algn="ctr">
              <a:lnSpc>
                <a:spcPts val="2700"/>
              </a:lnSpc>
            </a:pPr>
            <a:r>
              <a:rPr spc="-70" dirty="0"/>
              <a:t>ΒΗΜΑΤΑ</a:t>
            </a:r>
            <a:r>
              <a:rPr spc="-20" dirty="0"/>
              <a:t> </a:t>
            </a:r>
            <a:r>
              <a:rPr spc="-5" dirty="0">
                <a:solidFill>
                  <a:srgbClr val="FF0000"/>
                </a:solidFill>
              </a:rPr>
              <a:t>ΠΡΙΝ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/>
              <a:t>ΤΗΝ</a:t>
            </a:r>
            <a:r>
              <a:rPr spc="-10" dirty="0"/>
              <a:t> </a:t>
            </a:r>
            <a:r>
              <a:rPr spc="-25" dirty="0"/>
              <a:t>ΠΡΑΚΤΙΚΗ </a:t>
            </a:r>
            <a:r>
              <a:rPr spc="-5" dirty="0"/>
              <a:t>ΑΣΚΗΣΗ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42059"/>
            <a:ext cx="8028940" cy="368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Όσοι/ες</a:t>
            </a:r>
            <a:r>
              <a:rPr sz="2400" spc="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επιλεγούν:</a:t>
            </a:r>
            <a:r>
              <a:rPr sz="2400" spc="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Nα</a:t>
            </a:r>
            <a:r>
              <a:rPr sz="2400" spc="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πραγματοποιήσουν</a:t>
            </a:r>
            <a:r>
              <a:rPr sz="2400" spc="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την</a:t>
            </a:r>
            <a:r>
              <a:rPr sz="2400" spc="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online</a:t>
            </a:r>
            <a:r>
              <a:rPr sz="2400" b="1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αίτηση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στις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καθορισμένες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ημερομηνίες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έχει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θέσει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Τμήμα.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Περίοδος: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01/03/2022-31/05/2022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online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αιτήσεις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από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τις: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lang="el-GR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/01/2022</a:t>
            </a:r>
            <a:r>
              <a:rPr sz="24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27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/01/2022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Σύνδεση</a:t>
            </a:r>
            <a:r>
              <a:rPr sz="2400" b="1" spc="3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στο</a:t>
            </a:r>
            <a:r>
              <a:rPr sz="2400" b="1" spc="3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Πληροφοριακό</a:t>
            </a:r>
            <a:r>
              <a:rPr sz="2400" b="1" spc="3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Σύστημα</a:t>
            </a:r>
            <a:r>
              <a:rPr sz="2400" b="1" spc="3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ΠΑ</a:t>
            </a:r>
            <a:r>
              <a:rPr sz="2400" b="1" spc="3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με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τα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στοιχεία</a:t>
            </a:r>
            <a:r>
              <a:rPr sz="2400" b="1" spc="3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του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Ιδρυματικού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του/της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Λογαριασμού:</a:t>
            </a:r>
            <a:endParaRPr sz="2400" dirty="0">
              <a:latin typeface="Calibri"/>
              <a:cs typeface="Calibri"/>
            </a:endParaRPr>
          </a:p>
          <a:p>
            <a:pPr marL="299085" marR="6985" indent="-28702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99085" algn="l"/>
                <a:tab pos="299720" algn="l"/>
                <a:tab pos="3152140" algn="l"/>
                <a:tab pos="3696335" algn="l"/>
                <a:tab pos="5002530" algn="l"/>
                <a:tab pos="5916930" algn="l"/>
                <a:tab pos="7555865" algn="l"/>
              </a:tabLst>
            </a:pP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</a:t>
            </a:r>
            <a:r>
              <a:rPr sz="2400" u="heavy" spc="-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ki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auth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libri"/>
                <a:cs typeface="Calibri"/>
              </a:rPr>
              <a:t>Σύνδ</a:t>
            </a:r>
            <a:r>
              <a:rPr sz="2400" spc="-3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ση	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20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ν	</a:t>
            </a:r>
            <a:r>
              <a:rPr sz="2400" spc="-5" dirty="0">
                <a:latin typeface="Calibri"/>
                <a:cs typeface="Calibri"/>
              </a:rPr>
              <a:t>ιδρυματι</a:t>
            </a:r>
            <a:r>
              <a:rPr sz="2400" spc="-7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	</a:t>
            </a:r>
            <a:r>
              <a:rPr sz="2400" spc="-5" dirty="0">
                <a:latin typeface="Calibri"/>
                <a:cs typeface="Calibri"/>
              </a:rPr>
              <a:t>σας  </a:t>
            </a:r>
            <a:r>
              <a:rPr sz="2400" spc="-10" dirty="0">
                <a:latin typeface="Calibri"/>
                <a:cs typeface="Calibri"/>
              </a:rPr>
              <a:t>λογαριασμό)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Προσωπικά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Στοιχεία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431" y="181355"/>
            <a:ext cx="1510197" cy="579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206" y="202651"/>
            <a:ext cx="1946887" cy="55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9818" y="6371704"/>
            <a:ext cx="4856450" cy="4364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01011" y="966216"/>
            <a:ext cx="5471160" cy="706120"/>
            <a:chOff x="2001011" y="966216"/>
            <a:chExt cx="5471160" cy="70612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1011" y="966216"/>
              <a:ext cx="1638300" cy="705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8687" y="966216"/>
              <a:ext cx="1082039" cy="705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1732" y="966216"/>
              <a:ext cx="2456688" cy="705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7796" y="966216"/>
              <a:ext cx="1484376" cy="7056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070" algn="ctr">
              <a:lnSpc>
                <a:spcPts val="2700"/>
              </a:lnSpc>
              <a:spcBef>
                <a:spcPts val="95"/>
              </a:spcBef>
            </a:pPr>
            <a:r>
              <a:rPr spc="-5" dirty="0"/>
              <a:t>Υποχρεώσεις</a:t>
            </a:r>
            <a:r>
              <a:rPr spc="20" dirty="0"/>
              <a:t> </a:t>
            </a:r>
            <a:r>
              <a:rPr spc="-15" dirty="0"/>
              <a:t>φοιτητών/τριών</a:t>
            </a:r>
          </a:p>
          <a:p>
            <a:pPr marL="304800" algn="ctr">
              <a:lnSpc>
                <a:spcPts val="2700"/>
              </a:lnSpc>
            </a:pPr>
            <a:r>
              <a:rPr spc="-70" dirty="0"/>
              <a:t>ΒΗΜΑΤΑ</a:t>
            </a:r>
            <a:r>
              <a:rPr spc="-20" dirty="0"/>
              <a:t> </a:t>
            </a:r>
            <a:r>
              <a:rPr spc="-5" dirty="0">
                <a:solidFill>
                  <a:srgbClr val="FF0000"/>
                </a:solidFill>
              </a:rPr>
              <a:t>ΠΡΙΝ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/>
              <a:t>ΤΗΝ</a:t>
            </a:r>
            <a:r>
              <a:rPr spc="-10" dirty="0"/>
              <a:t> </a:t>
            </a:r>
            <a:r>
              <a:rPr spc="-25" dirty="0"/>
              <a:t>ΠΡΑΚΤΙΚΗ </a:t>
            </a:r>
            <a:r>
              <a:rPr spc="-5" dirty="0"/>
              <a:t>ΑΣΚΗΣΗ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2016</Words>
  <Application>Microsoft Office PowerPoint</Application>
  <PresentationFormat>Προβολή στην οθόνη (4:3)</PresentationFormat>
  <Paragraphs>254</Paragraphs>
  <Slides>45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Arial MT</vt:lpstr>
      <vt:lpstr>Calibri</vt:lpstr>
      <vt:lpstr>Times New Roman</vt:lpstr>
      <vt:lpstr>Wingdings</vt:lpstr>
      <vt:lpstr>Office Theme</vt:lpstr>
      <vt:lpstr>«ΠΡΑΚΤΙΚΗ ΑΣΚΗΣΗ ΦΟΙΤΗΤΩΝ Α.Π.Θ.»  2014 - 2020</vt:lpstr>
      <vt:lpstr>Πρακτική Άσκηση</vt:lpstr>
      <vt:lpstr>Οφέλη Φοιτητών/τριών</vt:lpstr>
      <vt:lpstr>Ποιοι μπορούν να συμμετάσχουν;</vt:lpstr>
      <vt:lpstr>Υποχρεώσεις φοιτητών/τριών ΓΙΑ ΟΛΟΥΣ  ΒΗΜΑΤΑ ΠΡΙΝ ΤΗΝ ΠΡΑΚΤΙΚΗ ΑΣΚΗΣΗ</vt:lpstr>
      <vt:lpstr>Παρουσίαση του PowerPoint</vt:lpstr>
      <vt:lpstr>Υποχρεώσεις φοιτητών/τριών ΒΗΜΑΤΑ ΠΡΙΝ ΤΗΝ ΠΡΑΚΤΙΚΗ ΑΣΚΗΣΗ</vt:lpstr>
      <vt:lpstr>Υποχρεώσεις φοιτητών/τριών ΒΗΜΑΤΑ ΠΡΙΝ ΤΗΝ ΠΡΑΚΤΙΚΗ ΑΣΚΗΣΗ</vt:lpstr>
      <vt:lpstr>Υποχρεώσεις φοιτητών/τριών ΒΗΜΑΤΑ ΠΡΙΝ ΤΗΝ ΠΡΑΚΤΙΚΗ ΑΣΚΗΣΗ</vt:lpstr>
      <vt:lpstr>Παρουσίαση του PowerPoint</vt:lpstr>
      <vt:lpstr>Παρουσίαση του PowerPoint</vt:lpstr>
      <vt:lpstr>Online αίτηση – Ζητούμενα στοιχεία</vt:lpstr>
      <vt:lpstr>Online αίτηση – Ζητούμενα στοιχεία</vt:lpstr>
      <vt:lpstr>Online αίτηση – Ζητούμενα στοιχεία</vt:lpstr>
      <vt:lpstr>Παρουσίαση του PowerPoint</vt:lpstr>
      <vt:lpstr>Επιλογή Φορέα Υποδοχής</vt:lpstr>
      <vt:lpstr>Παρουσίαση του PowerPoint</vt:lpstr>
      <vt:lpstr>Παρουσίαση του PowerPoint</vt:lpstr>
      <vt:lpstr>Παρουσίαση του PowerPoint</vt:lpstr>
      <vt:lpstr>Επιλογή Φορέα Υποδοχής</vt:lpstr>
      <vt:lpstr>Κατάθεση εγγράφων πριν την Πρακτική Άσκηση  11/12/2021 – 11/01/2022</vt:lpstr>
      <vt:lpstr>ΟΔΗΓΙΕΣ ΓΙΑ ΤΗΝ ΑΣΦΑΛΙΣΤΙΚΗ ΙΚΑΝΟΤΗΤΑ</vt:lpstr>
      <vt:lpstr>ΟΔΗΓΙΕΣ ΓΙΑ ΤΗΝ ΑΣΦΑΛΙΣΤΙΚΗ ΙΚΑΝΟΤΗΤΑ</vt:lpstr>
      <vt:lpstr>ΟΔΗΓΙΕΣ ΓΙΑ ΤΗΝ ΑΣΦΑΛΙΣΤΙΚΗ ΙΚΑΝΟΤΗΤΑ</vt:lpstr>
      <vt:lpstr>Κατάθεση εγγράφων ΠΡΙΝ ΤΗΝ ΠΡΑΚΤΙΚΗ ΑΣΚΗΣΗ</vt:lpstr>
      <vt:lpstr>Επικοινωνία με το Γραφείο Πρακτικής Άσκησης</vt:lpstr>
      <vt:lpstr>Ασφάλιση</vt:lpstr>
      <vt:lpstr>Υποχρεώσεις φοιτητών/τριών ΒΗΜΑΤΑ ΠΡΙΝ ΤΗΝ ΠΡΑΚΤΙΚΗ ΑΣΚΗΣΗ</vt:lpstr>
      <vt:lpstr>Υποχρεώσεις φοιτητών/τριών ΒΗΜΑΤΑ ΠΡΙΝ ΤΗΝ ΠΡΑΚΤΙΚΗ ΑΣΚΗΣΗ</vt:lpstr>
      <vt:lpstr>Δήλωση στο ΕΡΓΑΝΗ</vt:lpstr>
      <vt:lpstr>Υποχρεώσεις φοιτητών/τριών ΒΗΜΑΤΑ ΠΡΙΝ ΤΗΝ ΠΡΑΚΤΙΚΗ ΑΣΚΗΣΗ</vt:lpstr>
      <vt:lpstr>Υποχρεώσεις φοιτητών/τριών ΓΙΑ ΟΣΟΥΣ ΕΠΙΛΕΓΟΥΝ  ΒΗΜΑΤΑ ΚΑΤΑ ΤΗ ΔΙΑΡΚΕΙΑ ΤΗΣ ΠΡΑΚΤΙΚΗΣ ΑΣΚΗΣΗΣ</vt:lpstr>
      <vt:lpstr>Υποχρεώσεις φοιτητών/τριών ΒΗΜΑΤΑ ΚΑΤΆ ΤΗ ΔΙΑΡΚΕΙΑ ΤΗΣ ΠΡΑΚΤΙΚΗΣ ΑΣΚΗΣΗΣ</vt:lpstr>
      <vt:lpstr>Υποχρεώσεις φοιτητών/τριών ΓΙΑ ΟΣΟΥΣ ΕΠΙΛΕΓΟΥΝ  ΒΗΜΑΤΑ ΜΕΤΑ ΤΗΝ ΠΡΑΚΤΙΚΗ ΑΣΚΗΣΗ</vt:lpstr>
      <vt:lpstr>Παρουσίαση του PowerPoint</vt:lpstr>
      <vt:lpstr>Παρουσίαση του PowerPoint</vt:lpstr>
      <vt:lpstr>ΛΟΙΠΕΣ ΣΗΜΑΝΤΙΚΕΣ ΠΛΗΡΟΦΟΡΙΕΣ Άδειες</vt:lpstr>
      <vt:lpstr>ΛΟΙΠΕΣ ΣΗΜΑΝΤΙΚΕΣ ΠΛΗΡΟΦΟΡΙΕΣ Ορκωμοσία</vt:lpstr>
      <vt:lpstr>ΛΟΙΠΕΣ ΣΗΜΑΝΤΙΚΕΣ ΠΛΗΡΟΦΟΡΙΕΣ Πληρωμή</vt:lpstr>
      <vt:lpstr>ΛΟΙΠΕΣ ΣΗΜΑΝΤΙΚΕΣ ΠΛΗΡΟΦΟΡΙΕΣ Βεβαίωση Συμμετοχής</vt:lpstr>
      <vt:lpstr>ΛΟΙΠΕΣ ΣΗΜΑΝΤΙΚΕΣ ΠΛΗΡΟΦΟΡΙΕΣ Επιδόματα</vt:lpstr>
      <vt:lpstr>ΛΟΙΠΕΣ ΣΗΜΑΝΤΙΚΕΣ ΠΛΗΡΟΦΟΡΙΕΣ Άλλοι τρόποι Πρακτικής Άσκησης</vt:lpstr>
      <vt:lpstr>ΛΟΙΠΕΣ ΣΗΜΑΝΤΙΚΕΣ ΠΛΗΡΟΦΟΡΙΕΣ Επικοινωνία με το Γραφείο Πρακτικής Άσκησης</vt:lpstr>
      <vt:lpstr>Παρουσίαση του PowerPoint</vt:lpstr>
      <vt:lpstr>Γραφείο Πρακτικής Άσκησης Α.Π.Θ.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Candidate</dc:creator>
  <cp:lastModifiedBy>Ελεάνα</cp:lastModifiedBy>
  <cp:revision>1</cp:revision>
  <dcterms:created xsi:type="dcterms:W3CDTF">2022-01-11T11:48:47Z</dcterms:created>
  <dcterms:modified xsi:type="dcterms:W3CDTF">2022-01-11T12:53:36Z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2022-01-11T00:00:00Z</vt:filetime>
  </property>
</Properties>
</file>